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12"/>
  </p:notesMasterIdLst>
  <p:sldIdLst>
    <p:sldId id="333" r:id="rId2"/>
    <p:sldId id="334" r:id="rId3"/>
    <p:sldId id="335" r:id="rId4"/>
    <p:sldId id="336" r:id="rId5"/>
    <p:sldId id="337" r:id="rId6"/>
    <p:sldId id="338" r:id="rId7"/>
    <p:sldId id="339" r:id="rId8"/>
    <p:sldId id="340" r:id="rId9"/>
    <p:sldId id="341" r:id="rId10"/>
    <p:sldId id="342" r:id="rId11"/>
  </p:sldIdLst>
  <p:sldSz cx="9144000" cy="5143500" type="screen16x9"/>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A8246E"/>
    <a:srgbClr val="006600"/>
    <a:srgbClr val="008000"/>
    <a:srgbClr val="5DFFA6"/>
    <a:srgbClr val="B2C7E0"/>
    <a:srgbClr val="DBE7C3"/>
    <a:srgbClr val="00B8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404" autoAdjust="0"/>
  </p:normalViewPr>
  <p:slideViewPr>
    <p:cSldViewPr>
      <p:cViewPr>
        <p:scale>
          <a:sx n="118" d="100"/>
          <a:sy n="118" d="100"/>
        </p:scale>
        <p:origin x="-96" y="-78"/>
      </p:cViewPr>
      <p:guideLst>
        <p:guide orient="horz" pos="2160"/>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4" y="2"/>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7" y="2"/>
            <a:ext cx="2945659" cy="496411"/>
          </a:xfrm>
          <a:prstGeom prst="rect">
            <a:avLst/>
          </a:prstGeom>
        </p:spPr>
        <p:txBody>
          <a:bodyPr vert="horz" lIns="91440" tIns="45720" rIns="91440" bIns="45720" rtlCol="0"/>
          <a:lstStyle>
            <a:lvl1pPr algn="r">
              <a:defRPr sz="1200"/>
            </a:lvl1pPr>
          </a:lstStyle>
          <a:p>
            <a:fld id="{868046F2-944B-4F90-BD18-F60E57C1B3F9}" type="datetimeFigureOut">
              <a:rPr lang="ru-RU" smtClean="0"/>
              <a:t>22.03.2021</a:t>
            </a:fld>
            <a:endParaRPr lang="ru-RU"/>
          </a:p>
        </p:txBody>
      </p:sp>
      <p:sp>
        <p:nvSpPr>
          <p:cNvPr id="4" name="Образ слайда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4" y="9430093"/>
            <a:ext cx="2945659" cy="49641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7" y="9430093"/>
            <a:ext cx="2945659" cy="496411"/>
          </a:xfrm>
          <a:prstGeom prst="rect">
            <a:avLst/>
          </a:prstGeom>
        </p:spPr>
        <p:txBody>
          <a:bodyPr vert="horz" lIns="91440" tIns="45720" rIns="91440" bIns="45720" rtlCol="0" anchor="b"/>
          <a:lstStyle>
            <a:lvl1pPr algn="r">
              <a:defRPr sz="1200"/>
            </a:lvl1pPr>
          </a:lstStyle>
          <a:p>
            <a:fld id="{466CA857-7694-4636-8871-A9C2DD9E7965}" type="slidenum">
              <a:rPr lang="ru-RU" smtClean="0"/>
              <a:t>‹#›</a:t>
            </a:fld>
            <a:endParaRPr lang="ru-RU"/>
          </a:p>
        </p:txBody>
      </p:sp>
    </p:spTree>
    <p:extLst>
      <p:ext uri="{BB962C8B-B14F-4D97-AF65-F5344CB8AC3E}">
        <p14:creationId xmlns:p14="http://schemas.microsoft.com/office/powerpoint/2010/main" val="1973019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FD79353-59B3-41D4-A1A9-DC36E0CFDD13}" type="datetime1">
              <a:rPr lang="ru-RU" smtClean="0"/>
              <a:t>22.03.2021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8314584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B2A0A5D-9805-43FA-9255-6400C57A3AC5}" type="datetime1">
              <a:rPr lang="ru-RU" smtClean="0"/>
              <a:t>22.03.2021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491648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615774A-4755-4C13-96F3-4FC371D4284E}" type="datetime1">
              <a:rPr lang="ru-RU" smtClean="0"/>
              <a:t>22.03.2021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612246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ABD3466-641E-44E7-9A05-B89B6B0207ED}" type="datetime1">
              <a:rPr lang="ru-RU" smtClean="0"/>
              <a:t>22.03.2021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322607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B4EFC2D-38A6-4D8B-8B37-4B7EC6CF721F}" type="datetime1">
              <a:rPr lang="ru-RU" smtClean="0"/>
              <a:t>22.03.2021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096464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8AE3D3D-E080-4E59-8BE3-528D038019C5}" type="datetime1">
              <a:rPr lang="ru-RU" smtClean="0"/>
              <a:t>22.03.2021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931065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E10920C-B0CF-4CB3-A3D4-8DD2C3948F8A}" type="datetime1">
              <a:rPr lang="ru-RU" smtClean="0"/>
              <a:t>22.03.2021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324304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D67A621-1EA3-4D43-B93C-E3EAB5876F0E}" type="datetime1">
              <a:rPr lang="ru-RU" smtClean="0"/>
              <a:t>22.03.2021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05060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1F271C5-520E-4302-A0B1-440D127E6EE5}" type="datetime1">
              <a:rPr lang="ru-RU" smtClean="0"/>
              <a:t>22.03.2021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859140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88692BE-808A-414F-AD5F-AEE5D3A9CEA8}" type="datetime1">
              <a:rPr lang="ru-RU" smtClean="0"/>
              <a:t>22.03.2021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5099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5E358C6-E46C-428F-ABEE-3593A2D07975}" type="datetime1">
              <a:rPr lang="ru-RU" smtClean="0"/>
              <a:t>22.03.2021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320420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807524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11560" y="1200151"/>
            <a:ext cx="807524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1156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BE867B1-6445-4213-9600-44A6D43D5580}" type="datetime1">
              <a:rPr lang="ru-RU" smtClean="0"/>
              <a:t>22.03.2021</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7010400" y="105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688146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7.jpe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11560" y="123478"/>
            <a:ext cx="5904656" cy="857250"/>
          </a:xfrm>
        </p:spPr>
        <p:txBody>
          <a:bodyPr>
            <a:normAutofit fontScale="90000"/>
          </a:bodyPr>
          <a:lstStyle/>
          <a:p>
            <a:pPr fontAlgn="base">
              <a:lnSpc>
                <a:spcPct val="115000"/>
              </a:lnSpc>
              <a:spcAft>
                <a:spcPts val="0"/>
              </a:spcAft>
            </a:pPr>
            <a:r>
              <a:rPr lang="tt-RU" sz="1400" dirty="0" smtClean="0">
                <a:solidFill>
                  <a:srgbClr val="000000"/>
                </a:solidFill>
                <a:latin typeface="Times New Roman"/>
                <a:ea typeface="Times New Roman"/>
                <a:cs typeface="Times New Roman"/>
              </a:rPr>
              <a:t/>
            </a:r>
            <a:br>
              <a:rPr lang="tt-RU" sz="1400" dirty="0" smtClean="0">
                <a:solidFill>
                  <a:srgbClr val="000000"/>
                </a:solidFill>
                <a:latin typeface="Times New Roman"/>
                <a:ea typeface="Times New Roman"/>
                <a:cs typeface="Times New Roman"/>
              </a:rPr>
            </a:br>
            <a:r>
              <a:rPr lang="tt-RU" sz="1400" dirty="0">
                <a:solidFill>
                  <a:srgbClr val="000000"/>
                </a:solidFill>
                <a:latin typeface="Times New Roman"/>
                <a:ea typeface="Times New Roman"/>
                <a:cs typeface="Times New Roman"/>
              </a:rPr>
              <a:t/>
            </a:r>
            <a:br>
              <a:rPr lang="tt-RU" sz="1400" dirty="0">
                <a:solidFill>
                  <a:srgbClr val="000000"/>
                </a:solidFill>
                <a:latin typeface="Times New Roman"/>
                <a:ea typeface="Times New Roman"/>
                <a:cs typeface="Times New Roman"/>
              </a:rPr>
            </a:br>
            <a:r>
              <a:rPr lang="tt-RU" sz="1400" dirty="0" smtClean="0">
                <a:solidFill>
                  <a:srgbClr val="000000"/>
                </a:solidFill>
                <a:latin typeface="Times New Roman"/>
                <a:ea typeface="Times New Roman"/>
                <a:cs typeface="Times New Roman"/>
              </a:rPr>
              <a:t/>
            </a:r>
            <a:br>
              <a:rPr lang="tt-RU" sz="1400" dirty="0" smtClean="0">
                <a:solidFill>
                  <a:srgbClr val="000000"/>
                </a:solidFill>
                <a:latin typeface="Times New Roman"/>
                <a:ea typeface="Times New Roman"/>
                <a:cs typeface="Times New Roman"/>
              </a:rPr>
            </a:br>
            <a:r>
              <a:rPr lang="tt-RU" sz="1400" dirty="0">
                <a:solidFill>
                  <a:srgbClr val="000000"/>
                </a:solidFill>
                <a:latin typeface="Times New Roman"/>
                <a:ea typeface="Times New Roman"/>
                <a:cs typeface="Times New Roman"/>
              </a:rPr>
              <a:t/>
            </a:r>
            <a:br>
              <a:rPr lang="tt-RU" sz="1400" dirty="0">
                <a:solidFill>
                  <a:srgbClr val="000000"/>
                </a:solidFill>
                <a:latin typeface="Times New Roman"/>
                <a:ea typeface="Times New Roman"/>
                <a:cs typeface="Times New Roman"/>
              </a:rPr>
            </a:br>
            <a:r>
              <a:rPr lang="tt-RU" sz="1300" dirty="0" smtClean="0">
                <a:solidFill>
                  <a:srgbClr val="000000"/>
                </a:solidFill>
                <a:latin typeface="Times New Roman"/>
                <a:ea typeface="Times New Roman"/>
                <a:cs typeface="Times New Roman"/>
              </a:rPr>
              <a:t>Мәшһүр </a:t>
            </a:r>
            <a:r>
              <a:rPr lang="tt-RU" sz="1300" dirty="0">
                <a:solidFill>
                  <a:srgbClr val="000000"/>
                </a:solidFill>
                <a:latin typeface="Times New Roman"/>
                <a:ea typeface="Times New Roman"/>
                <a:cs typeface="Times New Roman"/>
              </a:rPr>
              <a:t>галим һәм язучы Ризаэтдин Фәхретдин исемендәге төбәкара конференция нәтиҗәләре билгеле булды</a:t>
            </a:r>
            <a:r>
              <a:rPr lang="tt-RU" sz="1300" dirty="0" smtClean="0">
                <a:solidFill>
                  <a:srgbClr val="000000"/>
                </a:solidFill>
                <a:latin typeface="Times New Roman"/>
                <a:ea typeface="Times New Roman"/>
                <a:cs typeface="Times New Roman"/>
              </a:rPr>
              <a:t>./</a:t>
            </a:r>
            <a:r>
              <a:rPr lang="ru-RU" sz="1300" dirty="0">
                <a:solidFill>
                  <a:srgbClr val="000000"/>
                </a:solidFill>
                <a:latin typeface="Times New Roman"/>
                <a:ea typeface="Times New Roman"/>
                <a:cs typeface="Times New Roman"/>
              </a:rPr>
              <a:t>Стали известны итоги проведения межрегиональной конференции, приуроченной жизни и творчеству </a:t>
            </a:r>
            <a:r>
              <a:rPr lang="ru-RU" sz="1300" dirty="0" err="1">
                <a:solidFill>
                  <a:srgbClr val="000000"/>
                </a:solidFill>
                <a:latin typeface="Times New Roman"/>
                <a:ea typeface="Times New Roman"/>
                <a:cs typeface="Times New Roman"/>
              </a:rPr>
              <a:t>Р.Фахреддина</a:t>
            </a:r>
            <a:r>
              <a:rPr lang="ru-RU" sz="1300" dirty="0">
                <a:solidFill>
                  <a:srgbClr val="000000"/>
                </a:solidFill>
                <a:latin typeface="Times New Roman"/>
                <a:ea typeface="Times New Roman"/>
                <a:cs typeface="Times New Roman"/>
              </a:rPr>
              <a:t>.</a:t>
            </a:r>
            <a:r>
              <a:rPr lang="ru-RU" sz="1300" dirty="0">
                <a:latin typeface="Calibri"/>
                <a:ea typeface="Calibri"/>
                <a:cs typeface="Times New Roman"/>
              </a:rPr>
              <a:t/>
            </a:r>
            <a:br>
              <a:rPr lang="ru-RU" sz="1300" dirty="0">
                <a:latin typeface="Calibri"/>
                <a:ea typeface="Calibri"/>
                <a:cs typeface="Times New Roman"/>
              </a:rPr>
            </a:br>
            <a:r>
              <a:rPr lang="ru-RU" sz="1800" dirty="0">
                <a:latin typeface="Calibri"/>
                <a:ea typeface="Calibri"/>
                <a:cs typeface="Times New Roman"/>
              </a:rPr>
              <a:t/>
            </a:r>
            <a:br>
              <a:rPr lang="ru-RU" sz="1800" dirty="0">
                <a:latin typeface="Calibri"/>
                <a:ea typeface="Calibri"/>
                <a:cs typeface="Times New Roman"/>
              </a:rPr>
            </a:br>
            <a:r>
              <a:rPr lang="ru-RU" sz="1400" dirty="0" smtClean="0">
                <a:solidFill>
                  <a:srgbClr val="009900"/>
                </a:solidFill>
                <a:latin typeface="Times New Roman"/>
                <a:ea typeface="Times New Roman"/>
                <a:cs typeface="+mn-cs"/>
              </a:rPr>
              <a:t/>
            </a:r>
            <a:br>
              <a:rPr lang="ru-RU" sz="1400" dirty="0" smtClean="0">
                <a:solidFill>
                  <a:srgbClr val="009900"/>
                </a:solidFill>
                <a:latin typeface="Times New Roman"/>
                <a:ea typeface="Times New Roman"/>
                <a:cs typeface="+mn-cs"/>
              </a:rPr>
            </a:br>
            <a:r>
              <a:rPr lang="ru-RU" sz="1400" dirty="0" smtClean="0">
                <a:solidFill>
                  <a:srgbClr val="009900"/>
                </a:solidFill>
                <a:latin typeface="Times New Roman"/>
                <a:ea typeface="Times New Roman"/>
                <a:cs typeface="+mn-cs"/>
              </a:rPr>
              <a:t/>
            </a:r>
            <a:br>
              <a:rPr lang="ru-RU" sz="1400" dirty="0" smtClean="0">
                <a:solidFill>
                  <a:srgbClr val="009900"/>
                </a:solidFill>
                <a:latin typeface="Times New Roman"/>
                <a:ea typeface="Times New Roman"/>
                <a:cs typeface="+mn-cs"/>
              </a:rPr>
            </a:br>
            <a:endParaRPr lang="ru-RU" sz="1800" dirty="0"/>
          </a:p>
        </p:txBody>
      </p:sp>
      <p:sp>
        <p:nvSpPr>
          <p:cNvPr id="4" name="Объект 3"/>
          <p:cNvSpPr>
            <a:spLocks noGrp="1"/>
          </p:cNvSpPr>
          <p:nvPr>
            <p:ph sz="half" idx="1"/>
          </p:nvPr>
        </p:nvSpPr>
        <p:spPr>
          <a:xfrm>
            <a:off x="611560" y="993662"/>
            <a:ext cx="4038600" cy="2226159"/>
          </a:xfrm>
        </p:spPr>
        <p:txBody>
          <a:bodyPr>
            <a:noAutofit/>
          </a:bodyPr>
          <a:lstStyle/>
          <a:p>
            <a:pPr marL="0" indent="0" fontAlgn="base">
              <a:lnSpc>
                <a:spcPct val="115000"/>
              </a:lnSpc>
              <a:spcAft>
                <a:spcPts val="0"/>
              </a:spcAft>
              <a:buNone/>
            </a:pPr>
            <a:r>
              <a:rPr lang="tt-RU" sz="800" b="1" dirty="0">
                <a:solidFill>
                  <a:srgbClr val="000000"/>
                </a:solidFill>
                <a:latin typeface="Times New Roman"/>
                <a:ea typeface="Times New Roman"/>
                <a:cs typeface="Times New Roman"/>
              </a:rPr>
              <a:t>Мәшһүр галим һәм язучы Ризаэтдин Фәхретдин исемендәге төбәкара конференция нәтиҗәләре билгеле булды.</a:t>
            </a:r>
            <a:endParaRPr lang="ru-RU" sz="800" b="1" dirty="0">
              <a:latin typeface="Calibri"/>
              <a:ea typeface="Calibri"/>
              <a:cs typeface="Times New Roman"/>
            </a:endParaRPr>
          </a:p>
          <a:p>
            <a:pPr marL="0" indent="0" fontAlgn="base">
              <a:lnSpc>
                <a:spcPct val="115000"/>
              </a:lnSpc>
              <a:spcAft>
                <a:spcPts val="0"/>
              </a:spcAft>
              <a:buNone/>
            </a:pPr>
            <a:r>
              <a:rPr lang="tt-RU" sz="800" dirty="0">
                <a:solidFill>
                  <a:srgbClr val="000000"/>
                </a:solidFill>
                <a:latin typeface="Times New Roman"/>
                <a:ea typeface="Times New Roman"/>
                <a:cs typeface="Times New Roman"/>
              </a:rPr>
              <a:t>Түбән Чыршылы төп гомуми белем бирү мәктәбендә, онлайн форматта мәшһүр галим һәм язучы Ризаэтдин Фәхретдин исемендәге төбәкара конференция булды. Бу конференциядә республиканың шәһәр, район мәктәпләре, Самара һәм Башкортстан районы мәктәпләре, шулай ук В.П.Чкалов исемендәге Шөгер мәктәбе укучылары һәм туган (татар) теле һәм әдәбияты укытучылары да катнашты.</a:t>
            </a:r>
            <a:endParaRPr lang="ru-RU" sz="800" dirty="0">
              <a:latin typeface="Calibri"/>
              <a:ea typeface="Calibri"/>
              <a:cs typeface="Times New Roman"/>
            </a:endParaRPr>
          </a:p>
          <a:p>
            <a:pPr marL="0" indent="0" fontAlgn="base">
              <a:lnSpc>
                <a:spcPct val="115000"/>
              </a:lnSpc>
              <a:spcAft>
                <a:spcPts val="0"/>
              </a:spcAft>
              <a:buNone/>
            </a:pPr>
            <a:r>
              <a:rPr lang="tt-RU" sz="800" dirty="0">
                <a:solidFill>
                  <a:srgbClr val="000000"/>
                </a:solidFill>
                <a:latin typeface="Times New Roman"/>
                <a:ea typeface="Times New Roman"/>
                <a:cs typeface="Times New Roman"/>
              </a:rPr>
              <a:t>Конференциянең әзерлек этабында өч юнәлештә эшләр кабул ителде.</a:t>
            </a:r>
            <a:endParaRPr lang="ru-RU" sz="800" dirty="0">
              <a:latin typeface="Calibri"/>
              <a:ea typeface="Calibri"/>
              <a:cs typeface="Times New Roman"/>
            </a:endParaRPr>
          </a:p>
          <a:p>
            <a:pPr marL="0" indent="0" fontAlgn="base">
              <a:lnSpc>
                <a:spcPct val="115000"/>
              </a:lnSpc>
              <a:spcAft>
                <a:spcPts val="0"/>
              </a:spcAft>
              <a:buNone/>
            </a:pPr>
            <a:r>
              <a:rPr lang="tt-RU" sz="800" dirty="0">
                <a:solidFill>
                  <a:srgbClr val="000000"/>
                </a:solidFill>
                <a:latin typeface="Times New Roman"/>
                <a:ea typeface="Times New Roman"/>
                <a:cs typeface="Times New Roman"/>
              </a:rPr>
              <a:t>1.Татар теле һәм әдәбияты дәресләре һәм сыйныф сәгате эшкәртмәләре(укытучылар өчен).</a:t>
            </a:r>
            <a:endParaRPr lang="ru-RU" sz="800" dirty="0">
              <a:latin typeface="Calibri"/>
              <a:ea typeface="Calibri"/>
              <a:cs typeface="Times New Roman"/>
            </a:endParaRPr>
          </a:p>
          <a:p>
            <a:pPr marL="0" indent="0" fontAlgn="base">
              <a:lnSpc>
                <a:spcPct val="115000"/>
              </a:lnSpc>
              <a:spcAft>
                <a:spcPts val="0"/>
              </a:spcAft>
              <a:buNone/>
            </a:pPr>
            <a:r>
              <a:rPr lang="tt-RU" sz="800" dirty="0">
                <a:solidFill>
                  <a:srgbClr val="000000"/>
                </a:solidFill>
                <a:latin typeface="Times New Roman"/>
                <a:ea typeface="Times New Roman"/>
                <a:cs typeface="Times New Roman"/>
              </a:rPr>
              <a:t>2. “Игелек орлыклары чәчегез, бәхет игеннәре игәрсез”.(”Тәрбияле бала” хезмәте буенча рәсем бәйгесе,1-4 нче сыйныф укучылары өчен). Әлеге юнәлештә 3В сыйныф укучысы Ханиева Айнилә 3 нче дәрәҗә Дипломына лаек булды(җитәкче Сабитова Р.Ш.).</a:t>
            </a:r>
            <a:endParaRPr lang="ru-RU" sz="800" dirty="0">
              <a:latin typeface="Calibri"/>
              <a:ea typeface="Calibri"/>
              <a:cs typeface="Times New Roman"/>
            </a:endParaRPr>
          </a:p>
          <a:p>
            <a:pPr marL="0" indent="0" fontAlgn="base">
              <a:lnSpc>
                <a:spcPct val="115000"/>
              </a:lnSpc>
              <a:spcAft>
                <a:spcPts val="0"/>
              </a:spcAft>
              <a:buNone/>
            </a:pPr>
            <a:r>
              <a:rPr lang="tt-RU" sz="800" dirty="0">
                <a:solidFill>
                  <a:srgbClr val="000000"/>
                </a:solidFill>
                <a:latin typeface="Times New Roman"/>
                <a:ea typeface="Times New Roman"/>
                <a:cs typeface="Times New Roman"/>
              </a:rPr>
              <a:t>3. “Яшик әдәп-әхлак белән, көнебез үтәр имин”(Р.Фәхреддин нәсыйхәтләрен сәнгатьле уку яисә сәхнәләштерелгән видеоязма җибәрү, 5-9 нчы сыйныф укучылары өчен). “Ялгыз башкаручылар” номинациясендә7 Б сыйныф укучысы Талипова Йолдыз 1 нче дәрәҗә Дипломына лаек булды (җитәкче Хәертдинова Р.Х.). 9Б сыйныф укучысы Сафиуллина Гөлназга катнашучы шаһәдәтнамәсе тапшырылды (Хәйрова Р.Н.).</a:t>
            </a:r>
            <a:endParaRPr lang="ru-RU" sz="800" dirty="0">
              <a:latin typeface="Calibri"/>
              <a:ea typeface="Calibri"/>
              <a:cs typeface="Times New Roman"/>
            </a:endParaRPr>
          </a:p>
          <a:p>
            <a:pPr marL="0" indent="0" fontAlgn="base">
              <a:lnSpc>
                <a:spcPct val="115000"/>
              </a:lnSpc>
              <a:spcAft>
                <a:spcPts val="0"/>
              </a:spcAft>
              <a:buNone/>
            </a:pPr>
            <a:r>
              <a:rPr lang="tt-RU" sz="800" dirty="0">
                <a:solidFill>
                  <a:srgbClr val="000000"/>
                </a:solidFill>
                <a:latin typeface="Times New Roman"/>
                <a:ea typeface="Times New Roman"/>
                <a:cs typeface="Times New Roman"/>
              </a:rPr>
              <a:t>Туган телебездә матур сөйләүче, әдәпле, сәләтле балаларның булуы бик куанычлы. </a:t>
            </a:r>
            <a:r>
              <a:rPr lang="ru-RU" sz="800" dirty="0" err="1">
                <a:solidFill>
                  <a:srgbClr val="000000"/>
                </a:solidFill>
                <a:latin typeface="Times New Roman"/>
                <a:ea typeface="Times New Roman"/>
                <a:cs typeface="Times New Roman"/>
              </a:rPr>
              <a:t>Җиңүче</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һәм</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катнашучы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укучыларны</a:t>
            </a:r>
            <a:r>
              <a:rPr lang="ru-RU" sz="800" dirty="0">
                <a:solidFill>
                  <a:srgbClr val="000000"/>
                </a:solidFill>
                <a:latin typeface="Times New Roman"/>
                <a:ea typeface="Times New Roman"/>
                <a:cs typeface="Times New Roman"/>
              </a:rPr>
              <a:t> </a:t>
            </a:r>
            <a:r>
              <a:rPr lang="ru-RU" sz="800" dirty="0" err="1">
                <a:solidFill>
                  <a:srgbClr val="000000"/>
                </a:solidFill>
                <a:latin typeface="Times New Roman"/>
                <a:ea typeface="Times New Roman"/>
                <a:cs typeface="Times New Roman"/>
              </a:rPr>
              <a:t>котлыйбыз</a:t>
            </a:r>
            <a:r>
              <a:rPr lang="ru-RU" sz="800" dirty="0">
                <a:solidFill>
                  <a:srgbClr val="000000"/>
                </a:solidFill>
                <a:latin typeface="Times New Roman"/>
                <a:ea typeface="Times New Roman"/>
                <a:cs typeface="Times New Roman"/>
              </a:rPr>
              <a:t>.</a:t>
            </a:r>
            <a:endParaRPr lang="ru-RU" sz="800" dirty="0">
              <a:latin typeface="Calibri"/>
              <a:ea typeface="Calibri"/>
              <a:cs typeface="Times New Roman"/>
            </a:endParaRPr>
          </a:p>
          <a:p>
            <a:pPr marL="0" indent="0">
              <a:buNone/>
            </a:pPr>
            <a:endParaRPr lang="ru-RU" sz="800" dirty="0"/>
          </a:p>
        </p:txBody>
      </p:sp>
      <p:sp>
        <p:nvSpPr>
          <p:cNvPr id="5" name="Объект 4"/>
          <p:cNvSpPr>
            <a:spLocks noGrp="1"/>
          </p:cNvSpPr>
          <p:nvPr>
            <p:ph sz="half" idx="2"/>
          </p:nvPr>
        </p:nvSpPr>
        <p:spPr>
          <a:xfrm>
            <a:off x="4648200" y="1097187"/>
            <a:ext cx="4038600" cy="1690587"/>
          </a:xfrm>
        </p:spPr>
        <p:txBody>
          <a:bodyPr>
            <a:normAutofit fontScale="25000" lnSpcReduction="20000"/>
          </a:bodyPr>
          <a:lstStyle/>
          <a:p>
            <a:pPr marL="0" lvl="0" indent="0" fontAlgn="base">
              <a:spcBef>
                <a:spcPts val="0"/>
              </a:spcBef>
              <a:buNone/>
            </a:pPr>
            <a:endParaRPr lang="ru-RU" sz="1000" dirty="0" smtClean="0">
              <a:solidFill>
                <a:prstClr val="black"/>
              </a:solidFill>
              <a:latin typeface="Calibri"/>
              <a:ea typeface="Calibri"/>
              <a:cs typeface="Times New Roman"/>
            </a:endParaRPr>
          </a:p>
          <a:p>
            <a:pPr marL="0" indent="0" fontAlgn="base">
              <a:lnSpc>
                <a:spcPct val="115000"/>
              </a:lnSpc>
              <a:spcAft>
                <a:spcPts val="0"/>
              </a:spcAft>
              <a:buNone/>
            </a:pPr>
            <a:r>
              <a:rPr lang="ru-RU" sz="3200" b="1" dirty="0">
                <a:solidFill>
                  <a:srgbClr val="000000"/>
                </a:solidFill>
                <a:latin typeface="Times New Roman"/>
                <a:ea typeface="Times New Roman"/>
                <a:cs typeface="Times New Roman"/>
              </a:rPr>
              <a:t>Стали известны итоги проведения межрегиональной конференции, приуроченной жизни и творчеству </a:t>
            </a:r>
            <a:r>
              <a:rPr lang="ru-RU" sz="3200" b="1" dirty="0" err="1">
                <a:solidFill>
                  <a:srgbClr val="000000"/>
                </a:solidFill>
                <a:latin typeface="Times New Roman"/>
                <a:ea typeface="Times New Roman"/>
                <a:cs typeface="Times New Roman"/>
              </a:rPr>
              <a:t>Р.Фахреддина</a:t>
            </a:r>
            <a:r>
              <a:rPr lang="ru-RU" sz="3200" b="1" dirty="0">
                <a:solidFill>
                  <a:srgbClr val="000000"/>
                </a:solidFill>
                <a:latin typeface="Times New Roman"/>
                <a:ea typeface="Times New Roman"/>
                <a:cs typeface="Times New Roman"/>
              </a:rPr>
              <a:t>.</a:t>
            </a:r>
            <a:endParaRPr lang="ru-RU" sz="3200" b="1" dirty="0">
              <a:latin typeface="Calibri"/>
              <a:ea typeface="Calibri"/>
              <a:cs typeface="Times New Roman"/>
            </a:endParaRPr>
          </a:p>
          <a:p>
            <a:pPr marL="0" indent="0" fontAlgn="base">
              <a:lnSpc>
                <a:spcPct val="115000"/>
              </a:lnSpc>
              <a:spcAft>
                <a:spcPts val="0"/>
              </a:spcAft>
              <a:buNone/>
            </a:pPr>
            <a:r>
              <a:rPr lang="ru-RU" sz="3200" dirty="0">
                <a:solidFill>
                  <a:srgbClr val="000000"/>
                </a:solidFill>
                <a:latin typeface="Times New Roman"/>
                <a:ea typeface="Times New Roman"/>
                <a:cs typeface="Times New Roman"/>
              </a:rPr>
              <a:t>На базе МБОУ «</a:t>
            </a:r>
            <a:r>
              <a:rPr lang="ru-RU" sz="3200" dirty="0" err="1">
                <a:solidFill>
                  <a:srgbClr val="000000"/>
                </a:solidFill>
                <a:latin typeface="Times New Roman"/>
                <a:ea typeface="Times New Roman"/>
                <a:cs typeface="Times New Roman"/>
              </a:rPr>
              <a:t>Нижнечершилинская</a:t>
            </a:r>
            <a:r>
              <a:rPr lang="ru-RU" sz="3200" dirty="0">
                <a:solidFill>
                  <a:srgbClr val="000000"/>
                </a:solidFill>
                <a:latin typeface="Times New Roman"/>
                <a:ea typeface="Times New Roman"/>
                <a:cs typeface="Times New Roman"/>
              </a:rPr>
              <a:t> ООШ» в дистанционной форме с использованием платформы ZOOM была проведена межрегиональная конференция имени </a:t>
            </a:r>
            <a:r>
              <a:rPr lang="ru-RU" sz="3200" dirty="0" err="1">
                <a:solidFill>
                  <a:srgbClr val="000000"/>
                </a:solidFill>
                <a:latin typeface="Times New Roman"/>
                <a:ea typeface="Times New Roman"/>
                <a:cs typeface="Times New Roman"/>
              </a:rPr>
              <a:t>Р.Фахреддина</a:t>
            </a:r>
            <a:r>
              <a:rPr lang="ru-RU" sz="3200" dirty="0">
                <a:solidFill>
                  <a:srgbClr val="000000"/>
                </a:solidFill>
                <a:latin typeface="Times New Roman"/>
                <a:ea typeface="Times New Roman"/>
                <a:cs typeface="Times New Roman"/>
              </a:rPr>
              <a:t>. В рамках конференции учителями </a:t>
            </a:r>
            <a:r>
              <a:rPr lang="ru-RU" sz="3200" dirty="0" err="1">
                <a:solidFill>
                  <a:srgbClr val="000000"/>
                </a:solidFill>
                <a:latin typeface="Times New Roman"/>
                <a:ea typeface="Times New Roman"/>
                <a:cs typeface="Times New Roman"/>
              </a:rPr>
              <a:t>Шугуровской</a:t>
            </a:r>
            <a:r>
              <a:rPr lang="ru-RU" sz="3200" dirty="0">
                <a:solidFill>
                  <a:srgbClr val="000000"/>
                </a:solidFill>
                <a:latin typeface="Times New Roman"/>
                <a:ea typeface="Times New Roman"/>
                <a:cs typeface="Times New Roman"/>
              </a:rPr>
              <a:t> школы </a:t>
            </a:r>
            <a:r>
              <a:rPr lang="ru-RU" sz="3200" dirty="0" err="1">
                <a:solidFill>
                  <a:srgbClr val="000000"/>
                </a:solidFill>
                <a:latin typeface="Times New Roman"/>
                <a:ea typeface="Times New Roman"/>
                <a:cs typeface="Times New Roman"/>
              </a:rPr>
              <a:t>им.В.П.Чкалова</a:t>
            </a:r>
            <a:r>
              <a:rPr lang="ru-RU" sz="3200" dirty="0">
                <a:solidFill>
                  <a:srgbClr val="000000"/>
                </a:solidFill>
                <a:latin typeface="Times New Roman"/>
                <a:ea typeface="Times New Roman"/>
                <a:cs typeface="Times New Roman"/>
              </a:rPr>
              <a:t> были представлены видеоролики, рисунки, разработка внеурочной деятельности с использованием педагогических трудов </a:t>
            </a:r>
            <a:r>
              <a:rPr lang="ru-RU" sz="3200" dirty="0" err="1">
                <a:solidFill>
                  <a:srgbClr val="000000"/>
                </a:solidFill>
                <a:latin typeface="Times New Roman"/>
                <a:ea typeface="Times New Roman"/>
                <a:cs typeface="Times New Roman"/>
              </a:rPr>
              <a:t>Р.Фахреддина</a:t>
            </a:r>
            <a:r>
              <a:rPr lang="ru-RU" sz="3200" dirty="0">
                <a:solidFill>
                  <a:srgbClr val="000000"/>
                </a:solidFill>
                <a:latin typeface="Times New Roman"/>
                <a:ea typeface="Times New Roman"/>
                <a:cs typeface="Times New Roman"/>
              </a:rPr>
              <a:t>.</a:t>
            </a:r>
            <a:endParaRPr lang="ru-RU" sz="3200" dirty="0">
              <a:latin typeface="Calibri"/>
              <a:ea typeface="Calibri"/>
              <a:cs typeface="Times New Roman"/>
            </a:endParaRPr>
          </a:p>
          <a:p>
            <a:pPr marL="0" indent="0" fontAlgn="base">
              <a:lnSpc>
                <a:spcPct val="115000"/>
              </a:lnSpc>
              <a:spcAft>
                <a:spcPts val="0"/>
              </a:spcAft>
              <a:buNone/>
            </a:pPr>
            <a:r>
              <a:rPr lang="ru-RU" sz="3200" dirty="0">
                <a:solidFill>
                  <a:srgbClr val="000000"/>
                </a:solidFill>
                <a:latin typeface="Times New Roman"/>
                <a:ea typeface="Times New Roman"/>
                <a:cs typeface="Times New Roman"/>
              </a:rPr>
              <a:t>По итогам участия в рамках межрегиональной конференции ученица 7Б класса Талипова </a:t>
            </a:r>
            <a:r>
              <a:rPr lang="ru-RU" sz="3200" dirty="0" err="1">
                <a:solidFill>
                  <a:srgbClr val="000000"/>
                </a:solidFill>
                <a:latin typeface="Times New Roman"/>
                <a:ea typeface="Times New Roman"/>
                <a:cs typeface="Times New Roman"/>
              </a:rPr>
              <a:t>Йолдыз</a:t>
            </a:r>
            <a:r>
              <a:rPr lang="ru-RU" sz="3200" dirty="0">
                <a:solidFill>
                  <a:srgbClr val="000000"/>
                </a:solidFill>
                <a:latin typeface="Times New Roman"/>
                <a:ea typeface="Times New Roman"/>
                <a:cs typeface="Times New Roman"/>
              </a:rPr>
              <a:t> награждена Дипломом 1 степени в номинации “Сольное выступление”(руководитель </a:t>
            </a:r>
            <a:r>
              <a:rPr lang="ru-RU" sz="3200" dirty="0" err="1">
                <a:solidFill>
                  <a:srgbClr val="000000"/>
                </a:solidFill>
                <a:latin typeface="Times New Roman"/>
                <a:ea typeface="Times New Roman"/>
                <a:cs typeface="Times New Roman"/>
              </a:rPr>
              <a:t>Хаертдинова</a:t>
            </a:r>
            <a:r>
              <a:rPr lang="ru-RU" sz="3200" dirty="0">
                <a:solidFill>
                  <a:srgbClr val="000000"/>
                </a:solidFill>
                <a:latin typeface="Times New Roman"/>
                <a:ea typeface="Times New Roman"/>
                <a:cs typeface="Times New Roman"/>
              </a:rPr>
              <a:t> Р.Х.). Ученица 9В класса Сафиуллина </a:t>
            </a:r>
            <a:r>
              <a:rPr lang="ru-RU" sz="3200" dirty="0" err="1">
                <a:solidFill>
                  <a:srgbClr val="000000"/>
                </a:solidFill>
                <a:latin typeface="Times New Roman"/>
                <a:ea typeface="Times New Roman"/>
                <a:cs typeface="Times New Roman"/>
              </a:rPr>
              <a:t>Гульназ</a:t>
            </a:r>
            <a:r>
              <a:rPr lang="ru-RU" sz="3200" dirty="0">
                <a:solidFill>
                  <a:srgbClr val="000000"/>
                </a:solidFill>
                <a:latin typeface="Times New Roman"/>
                <a:ea typeface="Times New Roman"/>
                <a:cs typeface="Times New Roman"/>
              </a:rPr>
              <a:t> стала обладателем Сертификата участника в номинации “Сольное выступление”(руководитель </a:t>
            </a:r>
            <a:r>
              <a:rPr lang="ru-RU" sz="3200" dirty="0" err="1">
                <a:solidFill>
                  <a:srgbClr val="000000"/>
                </a:solidFill>
                <a:latin typeface="Times New Roman"/>
                <a:ea typeface="Times New Roman"/>
                <a:cs typeface="Times New Roman"/>
              </a:rPr>
              <a:t>Хайрова</a:t>
            </a:r>
            <a:r>
              <a:rPr lang="ru-RU" sz="3200" dirty="0">
                <a:solidFill>
                  <a:srgbClr val="000000"/>
                </a:solidFill>
                <a:latin typeface="Times New Roman"/>
                <a:ea typeface="Times New Roman"/>
                <a:cs typeface="Times New Roman"/>
              </a:rPr>
              <a:t> Р.Н.). Ученица 3В класса </a:t>
            </a:r>
            <a:r>
              <a:rPr lang="ru-RU" sz="3200" dirty="0" err="1">
                <a:solidFill>
                  <a:srgbClr val="000000"/>
                </a:solidFill>
                <a:latin typeface="Times New Roman"/>
                <a:ea typeface="Times New Roman"/>
                <a:cs typeface="Times New Roman"/>
              </a:rPr>
              <a:t>Ханиева</a:t>
            </a:r>
            <a:r>
              <a:rPr lang="ru-RU" sz="3200" dirty="0">
                <a:solidFill>
                  <a:srgbClr val="000000"/>
                </a:solidFill>
                <a:latin typeface="Times New Roman"/>
                <a:ea typeface="Times New Roman"/>
                <a:cs typeface="Times New Roman"/>
              </a:rPr>
              <a:t> </a:t>
            </a:r>
            <a:r>
              <a:rPr lang="ru-RU" sz="3200" dirty="0" err="1">
                <a:solidFill>
                  <a:srgbClr val="000000"/>
                </a:solidFill>
                <a:latin typeface="Times New Roman"/>
                <a:ea typeface="Times New Roman"/>
                <a:cs typeface="Times New Roman"/>
              </a:rPr>
              <a:t>Айнель</a:t>
            </a:r>
            <a:r>
              <a:rPr lang="ru-RU" sz="3200" dirty="0">
                <a:solidFill>
                  <a:srgbClr val="000000"/>
                </a:solidFill>
                <a:latin typeface="Times New Roman"/>
                <a:ea typeface="Times New Roman"/>
                <a:cs typeface="Times New Roman"/>
              </a:rPr>
              <a:t> награждена Дипломом 3 степени в конкурсе рисунков(руководитель </a:t>
            </a:r>
            <a:r>
              <a:rPr lang="ru-RU" sz="3200" dirty="0" err="1">
                <a:solidFill>
                  <a:srgbClr val="000000"/>
                </a:solidFill>
                <a:latin typeface="Times New Roman"/>
                <a:ea typeface="Times New Roman"/>
                <a:cs typeface="Times New Roman"/>
              </a:rPr>
              <a:t>Сабитова</a:t>
            </a:r>
            <a:r>
              <a:rPr lang="ru-RU" sz="3200" dirty="0">
                <a:solidFill>
                  <a:srgbClr val="000000"/>
                </a:solidFill>
                <a:latin typeface="Times New Roman"/>
                <a:ea typeface="Times New Roman"/>
                <a:cs typeface="Times New Roman"/>
              </a:rPr>
              <a:t> Р.Ш.).</a:t>
            </a:r>
            <a:endParaRPr lang="ru-RU" sz="3200" dirty="0">
              <a:latin typeface="Calibri"/>
              <a:ea typeface="Calibri"/>
              <a:cs typeface="Times New Roman"/>
            </a:endParaRPr>
          </a:p>
          <a:p>
            <a:pPr marL="0" indent="0" fontAlgn="base">
              <a:lnSpc>
                <a:spcPct val="115000"/>
              </a:lnSpc>
              <a:spcAft>
                <a:spcPts val="0"/>
              </a:spcAft>
              <a:buNone/>
            </a:pPr>
            <a:r>
              <a:rPr lang="ru-RU" sz="3200" dirty="0">
                <a:solidFill>
                  <a:srgbClr val="000000"/>
                </a:solidFill>
                <a:latin typeface="Times New Roman"/>
                <a:ea typeface="Times New Roman"/>
                <a:cs typeface="Times New Roman"/>
              </a:rPr>
              <a:t>Отрадно, что у нас есть воспитанные и талантливые дети, которые прекрасно говорят на родном языке. Поздравляем наших участников и победителей.</a:t>
            </a:r>
            <a:endParaRPr lang="ru-RU" sz="3200" dirty="0">
              <a:latin typeface="Calibri"/>
              <a:ea typeface="Calibri"/>
              <a:cs typeface="Times New Roman"/>
            </a:endParaRPr>
          </a:p>
          <a:p>
            <a:endParaRPr lang="ru-RU" dirty="0"/>
          </a:p>
        </p:txBody>
      </p:sp>
      <p:sp>
        <p:nvSpPr>
          <p:cNvPr id="2" name="Номер слайда 1"/>
          <p:cNvSpPr>
            <a:spLocks noGrp="1"/>
          </p:cNvSpPr>
          <p:nvPr>
            <p:ph type="sldNum" sz="quarter" idx="12"/>
          </p:nvPr>
        </p:nvSpPr>
        <p:spPr>
          <a:xfrm flipV="1">
            <a:off x="7010400" y="-308570"/>
            <a:ext cx="2133600" cy="216024"/>
          </a:xfrm>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Рисунок 10" descr="C:\Users\Matrix\Desktop\Ханиева А_А_ 3 сыйныф Шөгер мәктәбе Сынлы сәнгать Тәрбияле бала.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3219822"/>
            <a:ext cx="2469515" cy="1842770"/>
          </a:xfrm>
          <a:prstGeom prst="rect">
            <a:avLst/>
          </a:prstGeom>
          <a:noFill/>
          <a:ln>
            <a:noFill/>
          </a:ln>
        </p:spPr>
      </p:pic>
    </p:spTree>
    <p:extLst>
      <p:ext uri="{BB962C8B-B14F-4D97-AF65-F5344CB8AC3E}">
        <p14:creationId xmlns:p14="http://schemas.microsoft.com/office/powerpoint/2010/main" val="27401709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5832648" cy="857250"/>
          </a:xfrm>
        </p:spPr>
        <p:txBody>
          <a:bodyPr>
            <a:normAutofit/>
          </a:bodyPr>
          <a:lstStyle/>
          <a:p>
            <a:r>
              <a:rPr lang="ru-RU" sz="1400" dirty="0" smtClean="0">
                <a:solidFill>
                  <a:srgbClr val="000000"/>
                </a:solidFill>
                <a:latin typeface="Times New Roman"/>
                <a:ea typeface="Times New Roman"/>
                <a:cs typeface="Times New Roman"/>
              </a:rPr>
              <a:t>«Минем </a:t>
            </a:r>
            <a:r>
              <a:rPr lang="ru-RU" sz="1400" dirty="0" err="1">
                <a:solidFill>
                  <a:srgbClr val="000000"/>
                </a:solidFill>
                <a:latin typeface="Times New Roman"/>
                <a:ea typeface="Times New Roman"/>
                <a:cs typeface="Times New Roman"/>
              </a:rPr>
              <a:t>яраткан</a:t>
            </a:r>
            <a:r>
              <a:rPr lang="ru-RU" sz="1400" dirty="0">
                <a:solidFill>
                  <a:srgbClr val="000000"/>
                </a:solidFill>
                <a:latin typeface="Times New Roman"/>
                <a:ea typeface="Times New Roman"/>
                <a:cs typeface="Times New Roman"/>
              </a:rPr>
              <a:t> </a:t>
            </a:r>
            <a:r>
              <a:rPr lang="ru-RU" sz="1400" dirty="0" err="1">
                <a:solidFill>
                  <a:srgbClr val="000000"/>
                </a:solidFill>
                <a:latin typeface="Times New Roman"/>
                <a:ea typeface="Times New Roman"/>
                <a:cs typeface="Times New Roman"/>
              </a:rPr>
              <a:t>туган</a:t>
            </a:r>
            <a:r>
              <a:rPr lang="ru-RU" sz="1400" dirty="0">
                <a:solidFill>
                  <a:srgbClr val="000000"/>
                </a:solidFill>
                <a:latin typeface="Times New Roman"/>
                <a:ea typeface="Times New Roman"/>
                <a:cs typeface="Times New Roman"/>
              </a:rPr>
              <a:t> </a:t>
            </a:r>
            <a:r>
              <a:rPr lang="ru-RU" sz="1400" dirty="0" err="1" smtClean="0">
                <a:solidFill>
                  <a:srgbClr val="000000"/>
                </a:solidFill>
                <a:latin typeface="Times New Roman"/>
                <a:ea typeface="Times New Roman"/>
                <a:cs typeface="Times New Roman"/>
              </a:rPr>
              <a:t>телем</a:t>
            </a:r>
            <a:r>
              <a:rPr lang="ru-RU" sz="1400" dirty="0" smtClean="0">
                <a:solidFill>
                  <a:srgbClr val="000000"/>
                </a:solidFill>
                <a:latin typeface="Times New Roman"/>
                <a:ea typeface="Times New Roman"/>
                <a:cs typeface="Times New Roman"/>
              </a:rPr>
              <a:t>» /  «Мой </a:t>
            </a:r>
            <a:r>
              <a:rPr lang="ru-RU" sz="1400" dirty="0">
                <a:solidFill>
                  <a:srgbClr val="000000"/>
                </a:solidFill>
                <a:latin typeface="Times New Roman"/>
                <a:ea typeface="Times New Roman"/>
                <a:cs typeface="Times New Roman"/>
              </a:rPr>
              <a:t>любимый родной </a:t>
            </a:r>
            <a:r>
              <a:rPr lang="ru-RU" sz="1400" dirty="0" smtClean="0">
                <a:solidFill>
                  <a:srgbClr val="000000"/>
                </a:solidFill>
                <a:latin typeface="Times New Roman"/>
                <a:ea typeface="Times New Roman"/>
                <a:cs typeface="Times New Roman"/>
              </a:rPr>
              <a:t>язык»</a:t>
            </a:r>
            <a:endParaRPr lang="ru-RU" sz="1400" dirty="0"/>
          </a:p>
        </p:txBody>
      </p:sp>
      <p:sp>
        <p:nvSpPr>
          <p:cNvPr id="3" name="Объект 2"/>
          <p:cNvSpPr>
            <a:spLocks noGrp="1"/>
          </p:cNvSpPr>
          <p:nvPr>
            <p:ph sz="half" idx="1"/>
          </p:nvPr>
        </p:nvSpPr>
        <p:spPr>
          <a:xfrm>
            <a:off x="611560" y="1128037"/>
            <a:ext cx="4038600" cy="3394472"/>
          </a:xfrm>
        </p:spPr>
        <p:txBody>
          <a:bodyPr>
            <a:normAutofit fontScale="62500" lnSpcReduction="20000"/>
          </a:bodyPr>
          <a:lstStyle/>
          <a:p>
            <a:pPr marL="0" indent="0">
              <a:lnSpc>
                <a:spcPct val="115000"/>
              </a:lnSpc>
              <a:buNone/>
            </a:pPr>
            <a:r>
              <a:rPr lang="tt-RU" sz="2100" dirty="0" smtClean="0">
                <a:solidFill>
                  <a:prstClr val="black"/>
                </a:solidFill>
                <a:latin typeface="Times New Roman"/>
                <a:ea typeface="Times New Roman"/>
                <a:cs typeface="Times New Roman"/>
              </a:rPr>
              <a:t>В.П.Чкалов </a:t>
            </a:r>
            <a:r>
              <a:rPr lang="tt-RU" sz="2100" dirty="0">
                <a:solidFill>
                  <a:prstClr val="black"/>
                </a:solidFill>
                <a:latin typeface="Times New Roman"/>
                <a:ea typeface="Times New Roman"/>
                <a:cs typeface="Times New Roman"/>
              </a:rPr>
              <a:t>исемендәге Шөгер урта мәктәбендә</a:t>
            </a:r>
            <a:r>
              <a:rPr lang="tt-RU" sz="2100" dirty="0">
                <a:solidFill>
                  <a:prstClr val="black"/>
                </a:solidFill>
                <a:latin typeface="Times New Roman"/>
                <a:ea typeface="Calibri"/>
                <a:cs typeface="Times New Roman"/>
              </a:rPr>
              <a:t> </a:t>
            </a:r>
            <a:r>
              <a:rPr lang="ru-RU" sz="2100" dirty="0">
                <a:solidFill>
                  <a:prstClr val="black"/>
                </a:solidFill>
                <a:latin typeface="Times New Roman"/>
                <a:ea typeface="Calibri"/>
                <a:cs typeface="Times New Roman"/>
              </a:rPr>
              <a:t> </a:t>
            </a:r>
            <a:r>
              <a:rPr lang="ru-RU" sz="2100" dirty="0" smtClean="0">
                <a:solidFill>
                  <a:srgbClr val="000000"/>
                </a:solidFill>
                <a:latin typeface="Times New Roman"/>
                <a:ea typeface="Times New Roman"/>
                <a:cs typeface="Times New Roman"/>
              </a:rPr>
              <a:t>5а </a:t>
            </a:r>
            <a:r>
              <a:rPr lang="ru-RU" sz="2100" dirty="0" err="1">
                <a:solidFill>
                  <a:srgbClr val="000000"/>
                </a:solidFill>
                <a:latin typeface="Times New Roman"/>
                <a:ea typeface="Times New Roman"/>
                <a:cs typeface="Times New Roman"/>
              </a:rPr>
              <a:t>сыйныфында</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Халыкара</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туган</a:t>
            </a:r>
            <a:r>
              <a:rPr lang="ru-RU" sz="2100" dirty="0">
                <a:solidFill>
                  <a:srgbClr val="000000"/>
                </a:solidFill>
                <a:latin typeface="Times New Roman"/>
                <a:ea typeface="Times New Roman"/>
                <a:cs typeface="Times New Roman"/>
              </a:rPr>
              <a:t> тел </a:t>
            </a:r>
            <a:r>
              <a:rPr lang="ru-RU" sz="2100" dirty="0" err="1">
                <a:solidFill>
                  <a:srgbClr val="000000"/>
                </a:solidFill>
                <a:latin typeface="Times New Roman"/>
                <a:ea typeface="Times New Roman"/>
                <a:cs typeface="Times New Roman"/>
              </a:rPr>
              <a:t>көненә</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багышланган</a:t>
            </a:r>
            <a:r>
              <a:rPr lang="ru-RU" sz="2100" dirty="0">
                <a:solidFill>
                  <a:srgbClr val="000000"/>
                </a:solidFill>
                <a:latin typeface="Times New Roman"/>
                <a:ea typeface="Times New Roman"/>
                <a:cs typeface="Times New Roman"/>
              </a:rPr>
              <a:t> "Минем </a:t>
            </a:r>
            <a:r>
              <a:rPr lang="ru-RU" sz="2100" dirty="0" err="1">
                <a:solidFill>
                  <a:srgbClr val="000000"/>
                </a:solidFill>
                <a:latin typeface="Times New Roman"/>
                <a:ea typeface="Times New Roman"/>
                <a:cs typeface="Times New Roman"/>
              </a:rPr>
              <a:t>яраткан</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туган</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телем</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дигән</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класстан</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тыш</a:t>
            </a:r>
            <a:r>
              <a:rPr lang="ru-RU" sz="2100" dirty="0">
                <a:solidFill>
                  <a:srgbClr val="000000"/>
                </a:solidFill>
                <a:latin typeface="Times New Roman"/>
                <a:ea typeface="Times New Roman"/>
                <a:cs typeface="Times New Roman"/>
              </a:rPr>
              <a:t> чара узды. </a:t>
            </a:r>
            <a:r>
              <a:rPr lang="ru-RU" sz="2100" dirty="0" err="1">
                <a:solidFill>
                  <a:srgbClr val="000000"/>
                </a:solidFill>
                <a:latin typeface="Times New Roman"/>
                <a:ea typeface="Times New Roman"/>
                <a:cs typeface="Times New Roman"/>
              </a:rPr>
              <a:t>Чараның</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максаты</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укучыларда</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туган</a:t>
            </a:r>
            <a:r>
              <a:rPr lang="ru-RU" sz="2100" dirty="0">
                <a:solidFill>
                  <a:srgbClr val="000000"/>
                </a:solidFill>
                <a:latin typeface="Times New Roman"/>
                <a:ea typeface="Times New Roman"/>
                <a:cs typeface="Times New Roman"/>
              </a:rPr>
              <a:t> тел", "</a:t>
            </a:r>
            <a:r>
              <a:rPr lang="ru-RU" sz="2100" dirty="0" err="1">
                <a:solidFill>
                  <a:srgbClr val="000000"/>
                </a:solidFill>
                <a:latin typeface="Times New Roman"/>
                <a:ea typeface="Times New Roman"/>
                <a:cs typeface="Times New Roman"/>
              </a:rPr>
              <a:t>толерантлык"кебек</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мөһим</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төшенчәләрне</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формалаштыру</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Яшь</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буында</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әхлакый</a:t>
            </a:r>
            <a:r>
              <a:rPr lang="ru-RU" sz="2100" dirty="0">
                <a:solidFill>
                  <a:srgbClr val="000000"/>
                </a:solidFill>
                <a:latin typeface="Times New Roman"/>
                <a:ea typeface="Times New Roman"/>
                <a:cs typeface="Times New Roman"/>
              </a:rPr>
              <a:t> </a:t>
            </a:r>
            <a:r>
              <a:rPr lang="ru-RU" sz="2100" dirty="0" err="1">
                <a:solidFill>
                  <a:srgbClr val="000000"/>
                </a:solidFill>
                <a:latin typeface="Times New Roman"/>
                <a:ea typeface="Times New Roman"/>
                <a:cs typeface="Times New Roman"/>
              </a:rPr>
              <a:t>сыйфатлар</a:t>
            </a:r>
            <a:r>
              <a:rPr lang="ru-RU" sz="2100" dirty="0">
                <a:solidFill>
                  <a:srgbClr val="000000"/>
                </a:solidFill>
                <a:latin typeface="Times New Roman"/>
                <a:ea typeface="Times New Roman"/>
                <a:cs typeface="Times New Roman"/>
              </a:rPr>
              <a:t> </a:t>
            </a:r>
            <a:r>
              <a:rPr lang="ru-RU" sz="2100" dirty="0" err="1" smtClean="0">
                <a:solidFill>
                  <a:srgbClr val="000000"/>
                </a:solidFill>
                <a:latin typeface="Times New Roman"/>
                <a:ea typeface="Times New Roman"/>
                <a:cs typeface="Times New Roman"/>
              </a:rPr>
              <a:t>тәрбияләү</a:t>
            </a:r>
            <a:r>
              <a:rPr lang="ru-RU" sz="2100" dirty="0" smtClean="0">
                <a:solidFill>
                  <a:srgbClr val="000000"/>
                </a:solidFill>
                <a:latin typeface="Times New Roman"/>
                <a:ea typeface="Times New Roman"/>
                <a:cs typeface="Times New Roman"/>
              </a:rPr>
              <a:t>.</a:t>
            </a:r>
            <a:endParaRPr lang="ru-RU" sz="2100" dirty="0">
              <a:latin typeface="Calibri"/>
              <a:ea typeface="Times New Roman"/>
              <a:cs typeface="Times New Roman"/>
            </a:endParaRPr>
          </a:p>
          <a:p>
            <a:pPr marL="0" indent="0">
              <a:lnSpc>
                <a:spcPct val="115000"/>
              </a:lnSpc>
              <a:buNone/>
            </a:pPr>
            <a:endParaRPr lang="ru-RU" sz="2100" dirty="0" smtClean="0">
              <a:solidFill>
                <a:srgbClr val="000000"/>
              </a:solidFill>
              <a:latin typeface="Times New Roman"/>
              <a:ea typeface="Times New Roman"/>
              <a:cs typeface="Times New Roman"/>
            </a:endParaRPr>
          </a:p>
          <a:p>
            <a:pPr marL="0" indent="0">
              <a:lnSpc>
                <a:spcPct val="115000"/>
              </a:lnSpc>
              <a:buNone/>
            </a:pPr>
            <a:r>
              <a:rPr lang="ru-RU" sz="2100" dirty="0" smtClean="0">
                <a:solidFill>
                  <a:prstClr val="black"/>
                </a:solidFill>
                <a:latin typeface="Times New Roman"/>
                <a:ea typeface="Calibri"/>
                <a:cs typeface="Times New Roman"/>
              </a:rPr>
              <a:t>В </a:t>
            </a:r>
            <a:r>
              <a:rPr lang="ru-RU" sz="2100" dirty="0">
                <a:solidFill>
                  <a:prstClr val="black"/>
                </a:solidFill>
                <a:latin typeface="Times New Roman"/>
                <a:ea typeface="Calibri"/>
                <a:cs typeface="Times New Roman"/>
              </a:rPr>
              <a:t>рамках Года родных языков и народного единства в МБОУ « </a:t>
            </a:r>
            <a:r>
              <a:rPr lang="ru-RU" sz="2100" dirty="0" err="1">
                <a:solidFill>
                  <a:prstClr val="black"/>
                </a:solidFill>
                <a:latin typeface="Times New Roman"/>
                <a:ea typeface="Calibri"/>
                <a:cs typeface="Times New Roman"/>
              </a:rPr>
              <a:t>Шугуровская</a:t>
            </a:r>
            <a:r>
              <a:rPr lang="ru-RU" sz="2100" dirty="0">
                <a:solidFill>
                  <a:prstClr val="black"/>
                </a:solidFill>
                <a:latin typeface="Times New Roman"/>
                <a:ea typeface="Calibri"/>
                <a:cs typeface="Times New Roman"/>
              </a:rPr>
              <a:t> СОШ имени В. П. Чкалова»</a:t>
            </a:r>
            <a:r>
              <a:rPr lang="ru-RU" sz="2100" dirty="0" smtClean="0">
                <a:solidFill>
                  <a:srgbClr val="000000"/>
                </a:solidFill>
                <a:latin typeface="Times New Roman"/>
                <a:ea typeface="Times New Roman"/>
                <a:cs typeface="Times New Roman"/>
              </a:rPr>
              <a:t> </a:t>
            </a:r>
            <a:r>
              <a:rPr lang="ru-RU" sz="2100" dirty="0">
                <a:solidFill>
                  <a:srgbClr val="000000"/>
                </a:solidFill>
                <a:latin typeface="Times New Roman"/>
                <a:ea typeface="Times New Roman"/>
                <a:cs typeface="Times New Roman"/>
              </a:rPr>
              <a:t>в 5а классе прошло​ внеклассное мероприятие "Мой любимый родной язык", посвященное Международному дню родного языка. Цель мероприятия: формирование у учеников важных понятий, таких как "родной язык", "толерантность". Воспитывать нравственные качества у подрастающего поколения.</a:t>
            </a:r>
            <a:endParaRPr lang="ru-RU" sz="2100"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2</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C:\Users\Matrix\Desktop\IMG_20210224_132921_resized_20210226_112317543.jpg"/>
          <p:cNvPicPr>
            <a:picLocks noGrp="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1382712"/>
            <a:ext cx="4038600" cy="3028950"/>
          </a:xfrm>
          <a:prstGeom prst="rect">
            <a:avLst/>
          </a:prstGeom>
          <a:noFill/>
          <a:ln>
            <a:noFill/>
          </a:ln>
        </p:spPr>
      </p:pic>
    </p:spTree>
    <p:extLst>
      <p:ext uri="{BB962C8B-B14F-4D97-AF65-F5344CB8AC3E}">
        <p14:creationId xmlns:p14="http://schemas.microsoft.com/office/powerpoint/2010/main" val="3635861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5904656" cy="857250"/>
          </a:xfrm>
        </p:spPr>
        <p:txBody>
          <a:bodyPr>
            <a:normAutofit/>
          </a:bodyPr>
          <a:lstStyle/>
          <a:p>
            <a:r>
              <a:rPr lang="tt-RU" sz="1400" dirty="0">
                <a:solidFill>
                  <a:prstClr val="black"/>
                </a:solidFill>
                <a:latin typeface="Times New Roman"/>
                <a:ea typeface="Times New Roman"/>
                <a:cs typeface="Times New Roman"/>
              </a:rPr>
              <a:t>«Тел - халык җаны</a:t>
            </a:r>
            <a:r>
              <a:rPr lang="tt-RU" sz="1400" dirty="0" smtClean="0">
                <a:solidFill>
                  <a:prstClr val="black"/>
                </a:solidFill>
                <a:latin typeface="Times New Roman"/>
                <a:ea typeface="Times New Roman"/>
                <a:cs typeface="Times New Roman"/>
              </a:rPr>
              <a:t>» / </a:t>
            </a:r>
            <a:r>
              <a:rPr lang="ru-RU" sz="1400" dirty="0">
                <a:solidFill>
                  <a:srgbClr val="000000"/>
                </a:solidFill>
                <a:latin typeface="Times New Roman"/>
                <a:ea typeface="Times New Roman"/>
                <a:cs typeface="Times New Roman"/>
              </a:rPr>
              <a:t>«Язык- душа народа», </a:t>
            </a:r>
            <a:endParaRPr lang="ru-RU" sz="1400" dirty="0"/>
          </a:p>
        </p:txBody>
      </p:sp>
      <p:sp>
        <p:nvSpPr>
          <p:cNvPr id="3" name="Объект 2"/>
          <p:cNvSpPr>
            <a:spLocks noGrp="1"/>
          </p:cNvSpPr>
          <p:nvPr>
            <p:ph sz="half" idx="1"/>
          </p:nvPr>
        </p:nvSpPr>
        <p:spPr>
          <a:xfrm>
            <a:off x="827584" y="987574"/>
            <a:ext cx="3528392" cy="3682504"/>
          </a:xfrm>
        </p:spPr>
        <p:txBody>
          <a:bodyPr>
            <a:normAutofit fontScale="25000" lnSpcReduction="20000"/>
          </a:bodyPr>
          <a:lstStyle/>
          <a:p>
            <a:pPr marL="0" indent="0" fontAlgn="base">
              <a:lnSpc>
                <a:spcPct val="115000"/>
              </a:lnSpc>
              <a:buNone/>
            </a:pPr>
            <a:r>
              <a:rPr lang="tt-RU" sz="3600" dirty="0" smtClean="0">
                <a:solidFill>
                  <a:prstClr val="black"/>
                </a:solidFill>
                <a:latin typeface="Times New Roman"/>
                <a:ea typeface="Times New Roman"/>
                <a:cs typeface="Times New Roman"/>
              </a:rPr>
              <a:t>В.П.Чкалов </a:t>
            </a:r>
            <a:r>
              <a:rPr lang="tt-RU" sz="3600" dirty="0">
                <a:solidFill>
                  <a:prstClr val="black"/>
                </a:solidFill>
                <a:latin typeface="Times New Roman"/>
                <a:ea typeface="Times New Roman"/>
                <a:cs typeface="Times New Roman"/>
              </a:rPr>
              <a:t>исемендәге Шөгер урта мәктәбендә</a:t>
            </a:r>
            <a:r>
              <a:rPr lang="tt-RU" sz="3600" dirty="0">
                <a:solidFill>
                  <a:prstClr val="black"/>
                </a:solidFill>
                <a:latin typeface="Times New Roman"/>
                <a:ea typeface="Calibri"/>
                <a:cs typeface="Times New Roman"/>
              </a:rPr>
              <a:t> </a:t>
            </a:r>
            <a:r>
              <a:rPr lang="ru-RU" sz="3600" dirty="0">
                <a:solidFill>
                  <a:prstClr val="black"/>
                </a:solidFill>
                <a:latin typeface="Times New Roman"/>
                <a:ea typeface="Calibri"/>
                <a:cs typeface="Times New Roman"/>
              </a:rPr>
              <a:t> </a:t>
            </a:r>
            <a:r>
              <a:rPr lang="tt-RU" sz="3600" dirty="0" smtClean="0">
                <a:latin typeface="Times New Roman"/>
                <a:ea typeface="Times New Roman"/>
                <a:cs typeface="Times New Roman"/>
              </a:rPr>
              <a:t>11 </a:t>
            </a:r>
            <a:r>
              <a:rPr lang="tt-RU" sz="3600" dirty="0">
                <a:latin typeface="Times New Roman"/>
                <a:ea typeface="Times New Roman"/>
                <a:cs typeface="Times New Roman"/>
              </a:rPr>
              <a:t>а сыйныф җитәкчесе </a:t>
            </a:r>
            <a:r>
              <a:rPr lang="tt-RU" sz="3600" dirty="0" smtClean="0">
                <a:latin typeface="Times New Roman"/>
                <a:ea typeface="Times New Roman"/>
                <a:cs typeface="Times New Roman"/>
              </a:rPr>
              <a:t>Гиматдинова </a:t>
            </a:r>
            <a:r>
              <a:rPr lang="tt-RU" sz="3600" dirty="0">
                <a:latin typeface="Times New Roman"/>
                <a:ea typeface="Times New Roman"/>
                <a:cs typeface="Times New Roman"/>
              </a:rPr>
              <a:t>Р.Ф. туган телләр елына багышланган </a:t>
            </a:r>
            <a:r>
              <a:rPr lang="tt-RU" sz="3600" dirty="0" smtClean="0">
                <a:latin typeface="Times New Roman"/>
                <a:ea typeface="Times New Roman"/>
                <a:cs typeface="Times New Roman"/>
              </a:rPr>
              <a:t>«Тел - халык җаны» дип </a:t>
            </a:r>
            <a:r>
              <a:rPr lang="tt-RU" sz="3600" dirty="0">
                <a:latin typeface="Times New Roman"/>
                <a:ea typeface="Times New Roman"/>
                <a:cs typeface="Times New Roman"/>
              </a:rPr>
              <a:t>исемләнгән чара үткәрде. Әлеге чараның максаты: укучыларның күпмилләтле республика буларак Татарстан турында күзаллауларын формалаштыру; төрле милләт вәкилләренә карата толерант мөнәсәбәт, Татарстанда яшәүче халыкларның милли мәдәниятенә, телләренә хөрмәт тәрбияләү. Компьютер презентацияләре белән үрелеп барган чара кызыклы уен формасында оештырылды. Укучылар сорауларга җавап бирделәр, биремнәрне чиштеләр, канатлы сүзләр аңлаттылар. Чара сөйләм этикеты буенча белемнәрне ныгыту белән тәмамланды.</a:t>
            </a:r>
            <a:endParaRPr lang="ru-RU" sz="3600" dirty="0">
              <a:latin typeface="Calibri"/>
              <a:ea typeface="Calibri"/>
              <a:cs typeface="Times New Roman"/>
            </a:endParaRPr>
          </a:p>
          <a:p>
            <a:pPr marL="0" indent="0" fontAlgn="base">
              <a:lnSpc>
                <a:spcPct val="115000"/>
              </a:lnSpc>
              <a:spcAft>
                <a:spcPts val="0"/>
              </a:spcAft>
              <a:buNone/>
            </a:pPr>
            <a:endParaRPr lang="ru-RU" sz="3600" dirty="0" smtClean="0">
              <a:solidFill>
                <a:srgbClr val="000000"/>
              </a:solidFill>
              <a:latin typeface="Times New Roman"/>
              <a:ea typeface="Times New Roman"/>
              <a:cs typeface="Times New Roman"/>
            </a:endParaRPr>
          </a:p>
          <a:p>
            <a:pPr marL="0" indent="0" fontAlgn="base">
              <a:lnSpc>
                <a:spcPct val="115000"/>
              </a:lnSpc>
              <a:spcAft>
                <a:spcPts val="0"/>
              </a:spcAft>
              <a:buNone/>
            </a:pPr>
            <a:r>
              <a:rPr lang="ru-RU" sz="3600" dirty="0" smtClean="0">
                <a:solidFill>
                  <a:prstClr val="black"/>
                </a:solidFill>
                <a:latin typeface="Times New Roman"/>
                <a:ea typeface="Calibri"/>
                <a:cs typeface="Times New Roman"/>
              </a:rPr>
              <a:t>В </a:t>
            </a:r>
            <a:r>
              <a:rPr lang="ru-RU" sz="3600" dirty="0">
                <a:solidFill>
                  <a:prstClr val="black"/>
                </a:solidFill>
                <a:latin typeface="Times New Roman"/>
                <a:ea typeface="Calibri"/>
                <a:cs typeface="Times New Roman"/>
              </a:rPr>
              <a:t>рамках Года родных языков и народного единства в </a:t>
            </a:r>
            <a:r>
              <a:rPr lang="ru-RU" sz="3600" dirty="0" smtClean="0">
                <a:solidFill>
                  <a:prstClr val="black"/>
                </a:solidFill>
                <a:latin typeface="Times New Roman"/>
                <a:ea typeface="Calibri"/>
                <a:cs typeface="Times New Roman"/>
              </a:rPr>
              <a:t>МБОУ</a:t>
            </a:r>
          </a:p>
          <a:p>
            <a:pPr marL="0" indent="0" fontAlgn="base">
              <a:lnSpc>
                <a:spcPct val="115000"/>
              </a:lnSpc>
              <a:spcAft>
                <a:spcPts val="0"/>
              </a:spcAft>
              <a:buNone/>
            </a:pPr>
            <a:r>
              <a:rPr lang="ru-RU" sz="3600" dirty="0" smtClean="0">
                <a:solidFill>
                  <a:prstClr val="black"/>
                </a:solidFill>
                <a:latin typeface="Times New Roman"/>
                <a:ea typeface="Calibri"/>
                <a:cs typeface="Times New Roman"/>
              </a:rPr>
              <a:t>« </a:t>
            </a:r>
            <a:r>
              <a:rPr lang="ru-RU" sz="3600" dirty="0" err="1">
                <a:solidFill>
                  <a:prstClr val="black"/>
                </a:solidFill>
                <a:latin typeface="Times New Roman"/>
                <a:ea typeface="Calibri"/>
                <a:cs typeface="Times New Roman"/>
              </a:rPr>
              <a:t>Шугуровская</a:t>
            </a:r>
            <a:r>
              <a:rPr lang="ru-RU" sz="3600" dirty="0">
                <a:solidFill>
                  <a:prstClr val="black"/>
                </a:solidFill>
                <a:latin typeface="Times New Roman"/>
                <a:ea typeface="Calibri"/>
                <a:cs typeface="Times New Roman"/>
              </a:rPr>
              <a:t> СОШ имени В. П. Чкалова</a:t>
            </a:r>
            <a:r>
              <a:rPr lang="ru-RU" sz="3600" dirty="0" smtClean="0">
                <a:solidFill>
                  <a:prstClr val="black"/>
                </a:solidFill>
                <a:latin typeface="Times New Roman"/>
                <a:ea typeface="Calibri"/>
                <a:cs typeface="Times New Roman"/>
              </a:rPr>
              <a:t>» </a:t>
            </a:r>
            <a:r>
              <a:rPr lang="ru-RU" sz="3600" dirty="0" smtClean="0">
                <a:solidFill>
                  <a:srgbClr val="000000"/>
                </a:solidFill>
                <a:latin typeface="Times New Roman"/>
                <a:ea typeface="Times New Roman"/>
                <a:cs typeface="Times New Roman"/>
              </a:rPr>
              <a:t> в11 </a:t>
            </a:r>
            <a:r>
              <a:rPr lang="ru-RU" sz="3600" dirty="0">
                <a:solidFill>
                  <a:srgbClr val="000000"/>
                </a:solidFill>
                <a:latin typeface="Times New Roman"/>
                <a:ea typeface="Times New Roman"/>
                <a:cs typeface="Times New Roman"/>
              </a:rPr>
              <a:t>а классе классным руководителем </a:t>
            </a:r>
            <a:r>
              <a:rPr lang="ru-RU" sz="3600" dirty="0" err="1">
                <a:solidFill>
                  <a:srgbClr val="000000"/>
                </a:solidFill>
                <a:latin typeface="Times New Roman"/>
                <a:ea typeface="Times New Roman"/>
                <a:cs typeface="Times New Roman"/>
              </a:rPr>
              <a:t>Гиматдиновой</a:t>
            </a:r>
            <a:r>
              <a:rPr lang="ru-RU" sz="3600" dirty="0">
                <a:solidFill>
                  <a:srgbClr val="000000"/>
                </a:solidFill>
                <a:latin typeface="Times New Roman"/>
                <a:ea typeface="Times New Roman"/>
                <a:cs typeface="Times New Roman"/>
              </a:rPr>
              <a:t> Р.Ф. было проведено мероприятие «Язык- душа народа», приуроченное Году родных языков. Цели данного мероприятия: формирование представлений учащихся о Татарстане, как многонациональной республике; воспитание толерантного отношения к представителям разных национальностей, уважения к  национальной культуре, языкам народов, проживающих в Татарстане. Мероприятие, сопровождаемое компьютерной презентаций, было организовано </a:t>
            </a:r>
            <a:endParaRPr lang="ru-RU" sz="3600" dirty="0">
              <a:latin typeface="Calibri"/>
              <a:ea typeface="Calibri"/>
              <a:cs typeface="Times New Roman"/>
            </a:endParaRPr>
          </a:p>
          <a:p>
            <a:pPr marL="0" indent="0" fontAlgn="base">
              <a:lnSpc>
                <a:spcPct val="115000"/>
              </a:lnSpc>
              <a:spcAft>
                <a:spcPts val="0"/>
              </a:spcAft>
              <a:buNone/>
            </a:pPr>
            <a:r>
              <a:rPr lang="ru-RU" sz="3600" dirty="0">
                <a:solidFill>
                  <a:srgbClr val="000000"/>
                </a:solidFill>
                <a:latin typeface="Times New Roman"/>
                <a:ea typeface="Times New Roman"/>
                <a:cs typeface="Times New Roman"/>
              </a:rPr>
              <a:t>в форме занимательной игры. Учащиеся отвечали на вопросы, решали  задания, объясняли крылатые выражения. Завершилось мероприятие закреплением знаний по речевому этикету.</a:t>
            </a:r>
            <a:endParaRPr lang="ru-RU" sz="3600" dirty="0">
              <a:latin typeface="Calibri"/>
              <a:ea typeface="Calibri"/>
              <a:cs typeface="Times New Roman"/>
            </a:endParaRPr>
          </a:p>
          <a:p>
            <a:pPr marL="0" indent="0" fontAlgn="base">
              <a:lnSpc>
                <a:spcPct val="115000"/>
              </a:lnSpc>
              <a:spcAft>
                <a:spcPts val="0"/>
              </a:spcAft>
              <a:buNone/>
            </a:pPr>
            <a:r>
              <a:rPr lang="tt-RU" sz="3600" dirty="0">
                <a:latin typeface="Times New Roman"/>
                <a:ea typeface="Times New Roman"/>
                <a:cs typeface="Times New Roman"/>
              </a:rPr>
              <a:t> </a:t>
            </a:r>
            <a:endParaRPr lang="ru-RU" sz="3600" dirty="0">
              <a:latin typeface="Calibri"/>
              <a:ea typeface="Calibri"/>
              <a:cs typeface="Times New Roman"/>
            </a:endParaRPr>
          </a:p>
          <a:p>
            <a:pPr marL="0" indent="0">
              <a:lnSpc>
                <a:spcPct val="115000"/>
              </a:lnSpc>
              <a:spcAft>
                <a:spcPts val="0"/>
              </a:spcAft>
              <a:buNone/>
            </a:pPr>
            <a:r>
              <a:rPr lang="tt-RU" dirty="0">
                <a:solidFill>
                  <a:srgbClr val="000000"/>
                </a:solidFill>
                <a:latin typeface="Times New Roman"/>
                <a:ea typeface="Times New Roman"/>
                <a:cs typeface="Times New Roman"/>
              </a:rPr>
              <a:t> </a:t>
            </a:r>
            <a:endParaRPr lang="ru-RU" sz="3600"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3</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C:\Users\Matrix\Desktop\IMG-20210211-WA0001(1).jpg"/>
          <p:cNvPicPr>
            <a:picLocks noGrp="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1760461"/>
            <a:ext cx="4038600" cy="2273453"/>
          </a:xfrm>
          <a:prstGeom prst="rect">
            <a:avLst/>
          </a:prstGeom>
          <a:noFill/>
          <a:ln>
            <a:noFill/>
          </a:ln>
        </p:spPr>
      </p:pic>
    </p:spTree>
    <p:extLst>
      <p:ext uri="{BB962C8B-B14F-4D97-AF65-F5344CB8AC3E}">
        <p14:creationId xmlns:p14="http://schemas.microsoft.com/office/powerpoint/2010/main" val="27351251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5904656" cy="857250"/>
          </a:xfrm>
        </p:spPr>
        <p:txBody>
          <a:bodyPr>
            <a:normAutofit fontScale="90000"/>
          </a:bodyPr>
          <a:lstStyle/>
          <a:p>
            <a:pPr lvl="0" fontAlgn="base">
              <a:lnSpc>
                <a:spcPct val="115000"/>
              </a:lnSpc>
              <a:spcBef>
                <a:spcPts val="1000"/>
              </a:spcBef>
            </a:pPr>
            <a:r>
              <a:rPr lang="ru-RU" sz="900" b="0" dirty="0" smtClean="0">
                <a:solidFill>
                  <a:srgbClr val="000000"/>
                </a:solidFill>
                <a:latin typeface="Times New Roman"/>
                <a:ea typeface="Times New Roman"/>
                <a:cs typeface="Times New Roman"/>
              </a:rPr>
              <a:t/>
            </a:r>
            <a:br>
              <a:rPr lang="ru-RU" sz="900" b="0" dirty="0" smtClean="0">
                <a:solidFill>
                  <a:srgbClr val="000000"/>
                </a:solidFill>
                <a:latin typeface="Times New Roman"/>
                <a:ea typeface="Times New Roman"/>
                <a:cs typeface="Times New Roman"/>
              </a:rPr>
            </a:br>
            <a:r>
              <a:rPr lang="ru-RU" sz="900" b="0" dirty="0">
                <a:solidFill>
                  <a:srgbClr val="000000"/>
                </a:solidFill>
                <a:latin typeface="Times New Roman"/>
                <a:ea typeface="Times New Roman"/>
                <a:cs typeface="Times New Roman"/>
              </a:rPr>
              <a:t/>
            </a:r>
            <a:br>
              <a:rPr lang="ru-RU" sz="900" b="0" dirty="0">
                <a:solidFill>
                  <a:srgbClr val="000000"/>
                </a:solidFill>
                <a:latin typeface="Times New Roman"/>
                <a:ea typeface="Times New Roman"/>
                <a:cs typeface="Times New Roman"/>
              </a:rPr>
            </a:br>
            <a:r>
              <a:rPr lang="ru-RU" sz="900" b="0" dirty="0" smtClean="0">
                <a:solidFill>
                  <a:srgbClr val="000000"/>
                </a:solidFill>
                <a:latin typeface="Times New Roman"/>
                <a:ea typeface="Times New Roman"/>
                <a:cs typeface="Times New Roman"/>
              </a:rPr>
              <a:t/>
            </a:r>
            <a:br>
              <a:rPr lang="ru-RU" sz="900" b="0" dirty="0" smtClean="0">
                <a:solidFill>
                  <a:srgbClr val="000000"/>
                </a:solidFill>
                <a:latin typeface="Times New Roman"/>
                <a:ea typeface="Times New Roman"/>
                <a:cs typeface="Times New Roman"/>
              </a:rPr>
            </a:br>
            <a:r>
              <a:rPr lang="ru-RU" sz="1600" dirty="0" err="1" smtClean="0">
                <a:solidFill>
                  <a:srgbClr val="000000"/>
                </a:solidFill>
                <a:latin typeface="Times New Roman"/>
                <a:ea typeface="Times New Roman"/>
                <a:cs typeface="Times New Roman"/>
              </a:rPr>
              <a:t>Чаңгы</a:t>
            </a:r>
            <a:r>
              <a:rPr lang="ru-RU" sz="1600" dirty="0" smtClean="0">
                <a:solidFill>
                  <a:srgbClr val="000000"/>
                </a:solidFill>
                <a:latin typeface="Times New Roman"/>
                <a:ea typeface="Times New Roman"/>
                <a:cs typeface="Times New Roman"/>
              </a:rPr>
              <a:t> </a:t>
            </a:r>
            <a:r>
              <a:rPr lang="ru-RU" sz="1600" dirty="0" err="1">
                <a:solidFill>
                  <a:srgbClr val="000000"/>
                </a:solidFill>
                <a:latin typeface="Times New Roman"/>
                <a:ea typeface="Times New Roman"/>
                <a:cs typeface="Times New Roman"/>
              </a:rPr>
              <a:t>эстафетасы</a:t>
            </a:r>
            <a:r>
              <a:rPr lang="ru-RU" sz="1600" dirty="0" smtClean="0">
                <a:solidFill>
                  <a:srgbClr val="000000"/>
                </a:solidFill>
                <a:latin typeface="Times New Roman"/>
                <a:ea typeface="Times New Roman"/>
                <a:cs typeface="Times New Roman"/>
              </a:rPr>
              <a:t>. / </a:t>
            </a:r>
            <a:r>
              <a:rPr lang="ru-RU" sz="1600" dirty="0">
                <a:solidFill>
                  <a:srgbClr val="000000"/>
                </a:solidFill>
                <a:latin typeface="Times New Roman"/>
                <a:ea typeface="Times New Roman"/>
                <a:cs typeface="Times New Roman"/>
              </a:rPr>
              <a:t>Лыжная эстафета.</a:t>
            </a:r>
            <a:r>
              <a:rPr lang="ru-RU" sz="1600" dirty="0">
                <a:solidFill>
                  <a:srgbClr val="4F81BD"/>
                </a:solidFill>
                <a:latin typeface="Cambria"/>
                <a:ea typeface="Times New Roman"/>
                <a:cs typeface="Times New Roman"/>
              </a:rPr>
              <a:t/>
            </a:r>
            <a:br>
              <a:rPr lang="ru-RU" sz="1600" dirty="0">
                <a:solidFill>
                  <a:srgbClr val="4F81BD"/>
                </a:solidFill>
                <a:latin typeface="Cambria"/>
                <a:ea typeface="Times New Roman"/>
                <a:cs typeface="Times New Roman"/>
              </a:rPr>
            </a:br>
            <a:r>
              <a:rPr lang="ru-RU" sz="1600" dirty="0">
                <a:solidFill>
                  <a:prstClr val="black"/>
                </a:solidFill>
                <a:latin typeface="Calibri"/>
                <a:ea typeface="Calibri"/>
                <a:cs typeface="Times New Roman"/>
              </a:rPr>
              <a:t/>
            </a:r>
            <a:br>
              <a:rPr lang="ru-RU" sz="1600" dirty="0">
                <a:solidFill>
                  <a:prstClr val="black"/>
                </a:solidFill>
                <a:latin typeface="Calibri"/>
                <a:ea typeface="Calibri"/>
                <a:cs typeface="Times New Roman"/>
              </a:rPr>
            </a:br>
            <a:endParaRPr lang="ru-RU" sz="1600" dirty="0"/>
          </a:p>
        </p:txBody>
      </p:sp>
      <p:sp>
        <p:nvSpPr>
          <p:cNvPr id="3" name="Объект 2"/>
          <p:cNvSpPr>
            <a:spLocks noGrp="1"/>
          </p:cNvSpPr>
          <p:nvPr>
            <p:ph sz="half" idx="1"/>
          </p:nvPr>
        </p:nvSpPr>
        <p:spPr>
          <a:xfrm>
            <a:off x="683568" y="1200151"/>
            <a:ext cx="3812232" cy="3394472"/>
          </a:xfrm>
        </p:spPr>
        <p:txBody>
          <a:bodyPr>
            <a:normAutofit fontScale="32500" lnSpcReduction="20000"/>
          </a:bodyPr>
          <a:lstStyle/>
          <a:p>
            <a:pPr marL="0" indent="0" fontAlgn="base">
              <a:lnSpc>
                <a:spcPct val="115000"/>
              </a:lnSpc>
              <a:spcAft>
                <a:spcPts val="0"/>
              </a:spcAft>
              <a:buNone/>
            </a:pPr>
            <a:r>
              <a:rPr lang="ru-RU" dirty="0" err="1">
                <a:solidFill>
                  <a:srgbClr val="000000"/>
                </a:solidFill>
                <a:latin typeface="Times New Roman"/>
                <a:ea typeface="Times New Roman"/>
                <a:cs typeface="Times New Roman"/>
              </a:rPr>
              <a:t>Чаңгы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эстафетасы</a:t>
            </a:r>
            <a:r>
              <a:rPr lang="ru-RU" dirty="0">
                <a:solidFill>
                  <a:srgbClr val="000000"/>
                </a:solidFill>
                <a:latin typeface="Times New Roman"/>
                <a:ea typeface="Times New Roman"/>
                <a:cs typeface="Times New Roman"/>
              </a:rPr>
              <a:t>.</a:t>
            </a:r>
            <a:endParaRPr lang="ru-RU" sz="3600" dirty="0">
              <a:latin typeface="Calibri"/>
              <a:ea typeface="Calibri"/>
              <a:cs typeface="Times New Roman"/>
            </a:endParaRPr>
          </a:p>
          <a:p>
            <a:pPr marL="0" indent="0" fontAlgn="base">
              <a:lnSpc>
                <a:spcPct val="115000"/>
              </a:lnSpc>
              <a:spcAft>
                <a:spcPts val="0"/>
              </a:spcAft>
              <a:buNone/>
            </a:pPr>
            <a:r>
              <a:rPr lang="ru-RU" dirty="0" err="1">
                <a:solidFill>
                  <a:srgbClr val="000000"/>
                </a:solidFill>
                <a:latin typeface="Times New Roman"/>
                <a:ea typeface="Times New Roman"/>
                <a:cs typeface="Times New Roman"/>
              </a:rPr>
              <a:t>Шөгер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мәктәбендә</a:t>
            </a:r>
            <a:r>
              <a:rPr lang="ru-RU" dirty="0">
                <a:solidFill>
                  <a:srgbClr val="000000"/>
                </a:solidFill>
                <a:latin typeface="Times New Roman"/>
                <a:ea typeface="Times New Roman"/>
                <a:cs typeface="Times New Roman"/>
              </a:rPr>
              <a:t> 3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4 </a:t>
            </a:r>
            <a:r>
              <a:rPr lang="ru-RU" dirty="0" err="1">
                <a:solidFill>
                  <a:srgbClr val="000000"/>
                </a:solidFill>
                <a:latin typeface="Times New Roman"/>
                <a:ea typeface="Times New Roman"/>
                <a:cs typeface="Times New Roman"/>
              </a:rPr>
              <a:t>сыйныф</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укучылары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арасында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Ватанны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саклаучылар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көненә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Татарстан </a:t>
            </a:r>
            <a:r>
              <a:rPr lang="ru-RU" dirty="0" err="1">
                <a:solidFill>
                  <a:srgbClr val="000000"/>
                </a:solidFill>
                <a:latin typeface="Times New Roman"/>
                <a:ea typeface="Times New Roman"/>
                <a:cs typeface="Times New Roman"/>
              </a:rPr>
              <a:t>Республикасында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Туган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телләр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Халыклар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бердәмлеге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елына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багышланган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Чаңгы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эстафетасы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уздырылды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Барлык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катнашучылар</a:t>
            </a:r>
            <a:r>
              <a:rPr lang="ru-RU" dirty="0">
                <a:solidFill>
                  <a:srgbClr val="000000"/>
                </a:solidFill>
                <a:latin typeface="Times New Roman"/>
                <a:ea typeface="Times New Roman"/>
                <a:cs typeface="Times New Roman"/>
              </a:rPr>
              <a:t> да, </a:t>
            </a:r>
            <a:r>
              <a:rPr lang="ru-RU" dirty="0" err="1">
                <a:solidFill>
                  <a:srgbClr val="000000"/>
                </a:solidFill>
                <a:latin typeface="Times New Roman"/>
                <a:ea typeface="Times New Roman"/>
                <a:cs typeface="Times New Roman"/>
              </a:rPr>
              <a:t>осталыкларын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күрсәтеп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дистанцияне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уздылар</a:t>
            </a:r>
            <a:r>
              <a:rPr lang="ru-RU" dirty="0">
                <a:solidFill>
                  <a:srgbClr val="000000"/>
                </a:solidFill>
                <a:latin typeface="Times New Roman"/>
                <a:ea typeface="Times New Roman"/>
                <a:cs typeface="Times New Roman"/>
              </a:rPr>
              <a:t>. 4А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3В </a:t>
            </a:r>
            <a:r>
              <a:rPr lang="ru-RU" dirty="0" err="1">
                <a:solidFill>
                  <a:srgbClr val="000000"/>
                </a:solidFill>
                <a:latin typeface="Times New Roman"/>
                <a:ea typeface="Times New Roman"/>
                <a:cs typeface="Times New Roman"/>
              </a:rPr>
              <a:t>сыйныф</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укучылары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кызлар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малайлар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командасы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җиңүче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булды</a:t>
            </a:r>
            <a:r>
              <a:rPr lang="ru-RU" dirty="0">
                <a:solidFill>
                  <a:srgbClr val="000000"/>
                </a:solidFill>
                <a:latin typeface="Times New Roman"/>
                <a:ea typeface="Times New Roman"/>
                <a:cs typeface="Times New Roman"/>
              </a:rPr>
              <a:t>. Спартакиада </a:t>
            </a:r>
            <a:r>
              <a:rPr lang="ru-RU" dirty="0" err="1">
                <a:solidFill>
                  <a:srgbClr val="000000"/>
                </a:solidFill>
                <a:latin typeface="Times New Roman"/>
                <a:ea typeface="Times New Roman"/>
                <a:cs typeface="Times New Roman"/>
              </a:rPr>
              <a:t>дәвамында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дустанә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күңелле</a:t>
            </a:r>
            <a:r>
              <a:rPr lang="ru-RU" dirty="0">
                <a:solidFill>
                  <a:srgbClr val="000000"/>
                </a:solidFill>
                <a:latin typeface="Times New Roman"/>
                <a:ea typeface="Times New Roman"/>
                <a:cs typeface="Times New Roman"/>
              </a:rPr>
              <a:t> атмосфера </a:t>
            </a:r>
            <a:r>
              <a:rPr lang="ru-RU" dirty="0" err="1">
                <a:solidFill>
                  <a:srgbClr val="000000"/>
                </a:solidFill>
                <a:latin typeface="Times New Roman"/>
                <a:ea typeface="Times New Roman"/>
                <a:cs typeface="Times New Roman"/>
              </a:rPr>
              <a:t>хөкем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сөрде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Эстафетадан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күңел</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күтәренкелеген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катнашучылар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гына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түгел</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җанатарлар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педагоглар</a:t>
            </a:r>
            <a:r>
              <a:rPr lang="ru-RU" dirty="0">
                <a:solidFill>
                  <a:srgbClr val="000000"/>
                </a:solidFill>
                <a:latin typeface="Times New Roman"/>
                <a:ea typeface="Times New Roman"/>
                <a:cs typeface="Times New Roman"/>
              </a:rPr>
              <a:t> да </a:t>
            </a:r>
            <a:r>
              <a:rPr lang="ru-RU" dirty="0" err="1">
                <a:solidFill>
                  <a:srgbClr val="000000"/>
                </a:solidFill>
                <a:latin typeface="Times New Roman"/>
                <a:ea typeface="Times New Roman"/>
                <a:cs typeface="Times New Roman"/>
              </a:rPr>
              <a:t>алды</a:t>
            </a:r>
            <a:r>
              <a:rPr lang="ru-RU" dirty="0">
                <a:solidFill>
                  <a:srgbClr val="000000"/>
                </a:solidFill>
                <a:latin typeface="Times New Roman"/>
                <a:ea typeface="Times New Roman"/>
                <a:cs typeface="Times New Roman"/>
              </a:rPr>
              <a:t>.</a:t>
            </a:r>
            <a:endParaRPr lang="ru-RU" sz="3600" dirty="0">
              <a:latin typeface="Calibri"/>
              <a:ea typeface="Calibri"/>
              <a:cs typeface="Times New Roman"/>
            </a:endParaRPr>
          </a:p>
          <a:p>
            <a:pPr marL="0" indent="0" fontAlgn="base">
              <a:lnSpc>
                <a:spcPct val="115000"/>
              </a:lnSpc>
              <a:spcAft>
                <a:spcPts val="0"/>
              </a:spcAft>
              <a:buNone/>
            </a:pPr>
            <a:r>
              <a:rPr lang="ru-RU" dirty="0" err="1">
                <a:solidFill>
                  <a:srgbClr val="000000"/>
                </a:solidFill>
                <a:latin typeface="Times New Roman"/>
                <a:ea typeface="Times New Roman"/>
                <a:cs typeface="Times New Roman"/>
              </a:rPr>
              <a:t>Балаларга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сәламәтлек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уңышлар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телибез</a:t>
            </a:r>
            <a:r>
              <a:rPr lang="ru-RU" dirty="0">
                <a:solidFill>
                  <a:srgbClr val="000000"/>
                </a:solidFill>
                <a:latin typeface="Times New Roman"/>
                <a:ea typeface="Times New Roman"/>
                <a:cs typeface="Times New Roman"/>
              </a:rPr>
              <a:t>.</a:t>
            </a:r>
            <a:endParaRPr lang="ru-RU" sz="3600" dirty="0">
              <a:latin typeface="Calibri"/>
              <a:ea typeface="Calibri"/>
              <a:cs typeface="Times New Roman"/>
            </a:endParaRPr>
          </a:p>
          <a:p>
            <a:pPr marL="0" indent="0" fontAlgn="base">
              <a:lnSpc>
                <a:spcPct val="115000"/>
              </a:lnSpc>
              <a:spcBef>
                <a:spcPts val="1000"/>
              </a:spcBef>
              <a:spcAft>
                <a:spcPts val="0"/>
              </a:spcAft>
              <a:buNone/>
            </a:pPr>
            <a:r>
              <a:rPr lang="ru-RU" dirty="0" smtClean="0">
                <a:solidFill>
                  <a:srgbClr val="000000"/>
                </a:solidFill>
                <a:latin typeface="Times New Roman"/>
                <a:ea typeface="Times New Roman"/>
                <a:cs typeface="Times New Roman"/>
              </a:rPr>
              <a:t>Лыжная </a:t>
            </a:r>
            <a:r>
              <a:rPr lang="ru-RU" dirty="0">
                <a:solidFill>
                  <a:srgbClr val="000000"/>
                </a:solidFill>
                <a:latin typeface="Times New Roman"/>
                <a:ea typeface="Times New Roman"/>
                <a:cs typeface="Times New Roman"/>
              </a:rPr>
              <a:t>эстафета.</a:t>
            </a:r>
            <a:endParaRPr lang="ru-RU" sz="4400" b="1" dirty="0">
              <a:solidFill>
                <a:srgbClr val="4F81BD"/>
              </a:solidFill>
              <a:latin typeface="Cambria"/>
              <a:ea typeface="Times New Roman"/>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В </a:t>
            </a:r>
            <a:r>
              <a:rPr lang="ru-RU" dirty="0" err="1">
                <a:solidFill>
                  <a:srgbClr val="000000"/>
                </a:solidFill>
                <a:latin typeface="Times New Roman"/>
                <a:ea typeface="Times New Roman"/>
                <a:cs typeface="Times New Roman"/>
              </a:rPr>
              <a:t>Шугуровской</a:t>
            </a:r>
            <a:r>
              <a:rPr lang="ru-RU" dirty="0">
                <a:solidFill>
                  <a:srgbClr val="000000"/>
                </a:solidFill>
                <a:latin typeface="Times New Roman"/>
                <a:ea typeface="Times New Roman"/>
                <a:cs typeface="Times New Roman"/>
              </a:rPr>
              <a:t> школе прошла спартакиада "Лыжная эстафета" среди команд девочек и мальчиков 3-х и 4-х классов, приуроченная ко Дню защитника Отечества и Году родных языков и народного единства в Республике Татарстан. Все участники прошли дистанцию, проявив свое мастерство. Команда мальчиков и девочек 4А и 3В класса стали победителями. Дружеская и веселая атмосфера сопровождалась на протяжении всего праздника. Заряд бодрости и хорошего настроения от эстафет получили не только участники, но и болельщики и педагоги.</a:t>
            </a:r>
            <a:endParaRPr lang="ru-RU" sz="3600"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Желаем ребятам здоровья, успехов и спортивных достижений!</a:t>
            </a:r>
            <a:endParaRPr lang="ru-RU" sz="3600"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 </a:t>
            </a:r>
            <a:endParaRPr lang="ru-RU" sz="3600"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4</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C:\Users\Matrix\Desktop\IMG-20210303-WA0005(1).jpg"/>
          <p:cNvPicPr>
            <a:picLocks noGrp="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1203598"/>
            <a:ext cx="2160240" cy="1843200"/>
          </a:xfrm>
          <a:prstGeom prst="rect">
            <a:avLst/>
          </a:prstGeom>
          <a:noFill/>
          <a:ln>
            <a:noFill/>
          </a:ln>
        </p:spPr>
      </p:pic>
      <p:pic>
        <p:nvPicPr>
          <p:cNvPr id="8" name="Рисунок 7" descr="C:\Users\Matrix\Desktop\IMG-20210303-WA0007(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5691" y="3147814"/>
            <a:ext cx="2457450" cy="1842770"/>
          </a:xfrm>
          <a:prstGeom prst="rect">
            <a:avLst/>
          </a:prstGeom>
          <a:noFill/>
          <a:ln>
            <a:noFill/>
          </a:ln>
        </p:spPr>
      </p:pic>
    </p:spTree>
    <p:extLst>
      <p:ext uri="{BB962C8B-B14F-4D97-AF65-F5344CB8AC3E}">
        <p14:creationId xmlns:p14="http://schemas.microsoft.com/office/powerpoint/2010/main" val="28728518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18735"/>
            <a:ext cx="5544616" cy="857250"/>
          </a:xfrm>
        </p:spPr>
        <p:txBody>
          <a:bodyPr>
            <a:normAutofit/>
          </a:bodyPr>
          <a:lstStyle/>
          <a:p>
            <a:pPr lvl="0">
              <a:spcBef>
                <a:spcPts val="0"/>
              </a:spcBef>
            </a:pPr>
            <a:r>
              <a:rPr lang="ru-RU" sz="1400" dirty="0">
                <a:solidFill>
                  <a:prstClr val="black"/>
                </a:solidFill>
                <a:latin typeface="Times New Roman"/>
                <a:ea typeface="Calibri"/>
                <a:cs typeface="Times New Roman"/>
              </a:rPr>
              <a:t>«Мин </a:t>
            </a:r>
            <a:r>
              <a:rPr lang="ru-RU" sz="1400" dirty="0" err="1">
                <a:solidFill>
                  <a:prstClr val="black"/>
                </a:solidFill>
                <a:latin typeface="Times New Roman"/>
                <a:ea typeface="Calibri"/>
                <a:cs typeface="Times New Roman"/>
              </a:rPr>
              <a:t>туган</a:t>
            </a:r>
            <a:r>
              <a:rPr lang="ru-RU" sz="1400" dirty="0">
                <a:solidFill>
                  <a:prstClr val="black"/>
                </a:solidFill>
                <a:latin typeface="Times New Roman"/>
                <a:ea typeface="Calibri"/>
                <a:cs typeface="Times New Roman"/>
              </a:rPr>
              <a:t> </a:t>
            </a:r>
            <a:r>
              <a:rPr lang="ru-RU" sz="1400" dirty="0" err="1">
                <a:solidFill>
                  <a:prstClr val="black"/>
                </a:solidFill>
                <a:latin typeface="Times New Roman"/>
                <a:ea typeface="Calibri"/>
                <a:cs typeface="Times New Roman"/>
              </a:rPr>
              <a:t>телемне</a:t>
            </a:r>
            <a:r>
              <a:rPr lang="ru-RU" sz="1400" dirty="0">
                <a:solidFill>
                  <a:prstClr val="black"/>
                </a:solidFill>
                <a:latin typeface="Times New Roman"/>
                <a:ea typeface="Calibri"/>
                <a:cs typeface="Times New Roman"/>
              </a:rPr>
              <a:t> </a:t>
            </a:r>
            <a:r>
              <a:rPr lang="ru-RU" sz="1400" dirty="0" err="1">
                <a:solidFill>
                  <a:prstClr val="black"/>
                </a:solidFill>
                <a:latin typeface="Times New Roman"/>
                <a:ea typeface="Calibri"/>
                <a:cs typeface="Times New Roman"/>
              </a:rPr>
              <a:t>яратам</a:t>
            </a:r>
            <a:r>
              <a:rPr lang="ru-RU" sz="1400" dirty="0" smtClean="0">
                <a:solidFill>
                  <a:prstClr val="black"/>
                </a:solidFill>
                <a:latin typeface="Times New Roman"/>
                <a:ea typeface="Calibri"/>
                <a:cs typeface="Times New Roman"/>
              </a:rPr>
              <a:t>» / </a:t>
            </a:r>
            <a:r>
              <a:rPr lang="ru-RU" sz="1400" dirty="0">
                <a:solidFill>
                  <a:prstClr val="black"/>
                </a:solidFill>
                <a:latin typeface="Times New Roman"/>
                <a:ea typeface="Calibri"/>
                <a:cs typeface="Times New Roman"/>
              </a:rPr>
              <a:t>«Я люблю свой родной язык»</a:t>
            </a:r>
            <a:r>
              <a:rPr lang="ru-RU" sz="1400" b="0" dirty="0">
                <a:solidFill>
                  <a:prstClr val="black"/>
                </a:solidFill>
                <a:latin typeface="Calibri"/>
                <a:ea typeface="Calibri"/>
                <a:cs typeface="Times New Roman"/>
              </a:rPr>
              <a:t/>
            </a:r>
            <a:br>
              <a:rPr lang="ru-RU" sz="1400" b="0" dirty="0">
                <a:solidFill>
                  <a:prstClr val="black"/>
                </a:solidFill>
                <a:latin typeface="Calibri"/>
                <a:ea typeface="Calibri"/>
                <a:cs typeface="Times New Roman"/>
              </a:rPr>
            </a:br>
            <a:r>
              <a:rPr lang="ru-RU" sz="1400" b="0" dirty="0">
                <a:solidFill>
                  <a:prstClr val="black"/>
                </a:solidFill>
                <a:latin typeface="Calibri"/>
                <a:ea typeface="Calibri"/>
                <a:cs typeface="Times New Roman"/>
              </a:rPr>
              <a:t/>
            </a:r>
            <a:br>
              <a:rPr lang="ru-RU" sz="1400" b="0" dirty="0">
                <a:solidFill>
                  <a:prstClr val="black"/>
                </a:solidFill>
                <a:latin typeface="Calibri"/>
                <a:ea typeface="Calibri"/>
                <a:cs typeface="Times New Roman"/>
              </a:rPr>
            </a:br>
            <a:endParaRPr lang="ru-RU" sz="1400" dirty="0"/>
          </a:p>
        </p:txBody>
      </p:sp>
      <p:sp>
        <p:nvSpPr>
          <p:cNvPr id="3" name="Объект 2"/>
          <p:cNvSpPr>
            <a:spLocks noGrp="1"/>
          </p:cNvSpPr>
          <p:nvPr>
            <p:ph sz="half" idx="1"/>
          </p:nvPr>
        </p:nvSpPr>
        <p:spPr>
          <a:xfrm>
            <a:off x="755576" y="1200151"/>
            <a:ext cx="3740224" cy="3394472"/>
          </a:xfrm>
        </p:spPr>
        <p:txBody>
          <a:bodyPr>
            <a:noAutofit/>
          </a:bodyPr>
          <a:lstStyle/>
          <a:p>
            <a:pPr marL="0" indent="0">
              <a:spcBef>
                <a:spcPts val="0"/>
              </a:spcBef>
              <a:spcAft>
                <a:spcPts val="0"/>
              </a:spcAft>
              <a:buNone/>
            </a:pPr>
            <a:r>
              <a:rPr lang="ru-RU" sz="800" b="1" dirty="0">
                <a:latin typeface="Times New Roman"/>
                <a:ea typeface="Calibri"/>
                <a:cs typeface="Times New Roman"/>
              </a:rPr>
              <a:t>«Мин </a:t>
            </a:r>
            <a:r>
              <a:rPr lang="ru-RU" sz="800" b="1" dirty="0" err="1">
                <a:latin typeface="Times New Roman"/>
                <a:ea typeface="Calibri"/>
                <a:cs typeface="Times New Roman"/>
              </a:rPr>
              <a:t>туган</a:t>
            </a:r>
            <a:r>
              <a:rPr lang="ru-RU" sz="800" b="1" dirty="0">
                <a:latin typeface="Times New Roman"/>
                <a:ea typeface="Calibri"/>
                <a:cs typeface="Times New Roman"/>
              </a:rPr>
              <a:t> </a:t>
            </a:r>
            <a:r>
              <a:rPr lang="ru-RU" sz="800" b="1" dirty="0" err="1">
                <a:latin typeface="Times New Roman"/>
                <a:ea typeface="Calibri"/>
                <a:cs typeface="Times New Roman"/>
              </a:rPr>
              <a:t>телемне</a:t>
            </a:r>
            <a:r>
              <a:rPr lang="ru-RU" sz="800" b="1" dirty="0">
                <a:latin typeface="Times New Roman"/>
                <a:ea typeface="Calibri"/>
                <a:cs typeface="Times New Roman"/>
              </a:rPr>
              <a:t> </a:t>
            </a:r>
            <a:r>
              <a:rPr lang="ru-RU" sz="800" b="1" dirty="0" err="1">
                <a:latin typeface="Times New Roman"/>
                <a:ea typeface="Calibri"/>
                <a:cs typeface="Times New Roman"/>
              </a:rPr>
              <a:t>яратам</a:t>
            </a:r>
            <a:r>
              <a:rPr lang="ru-RU" sz="800" b="1" dirty="0">
                <a:latin typeface="Times New Roman"/>
                <a:ea typeface="Calibri"/>
                <a:cs typeface="Times New Roman"/>
              </a:rPr>
              <a:t>»</a:t>
            </a:r>
            <a:endParaRPr lang="ru-RU" sz="800" dirty="0">
              <a:latin typeface="Calibri"/>
              <a:ea typeface="Calibri"/>
              <a:cs typeface="Times New Roman"/>
            </a:endParaRPr>
          </a:p>
          <a:p>
            <a:pPr marL="0" indent="0">
              <a:spcBef>
                <a:spcPts val="0"/>
              </a:spcBef>
              <a:spcAft>
                <a:spcPts val="0"/>
              </a:spcAft>
              <a:buNone/>
            </a:pPr>
            <a:r>
              <a:rPr lang="tt-RU" sz="800" dirty="0">
                <a:latin typeface="Times New Roman"/>
                <a:ea typeface="Times New Roman"/>
                <a:cs typeface="Times New Roman"/>
              </a:rPr>
              <a:t>Туган телләр һәм халыклар бердәмлеге елы уңаеннан В.П.Чкалов исемендәге Шөгер урта мәктәбендә</a:t>
            </a:r>
            <a:r>
              <a:rPr lang="tt-RU" sz="800" dirty="0">
                <a:latin typeface="Times New Roman"/>
                <a:ea typeface="Calibri"/>
                <a:cs typeface="Times New Roman"/>
              </a:rPr>
              <a:t> </a:t>
            </a:r>
            <a:r>
              <a:rPr lang="ru-RU" sz="800" dirty="0">
                <a:latin typeface="Times New Roman"/>
                <a:ea typeface="Calibri"/>
                <a:cs typeface="Times New Roman"/>
              </a:rPr>
              <a:t>11б </a:t>
            </a:r>
            <a:r>
              <a:rPr lang="ru-RU" sz="800" dirty="0" err="1">
                <a:latin typeface="Times New Roman"/>
                <a:ea typeface="Calibri"/>
                <a:cs typeface="Times New Roman"/>
              </a:rPr>
              <a:t>сыйныф</a:t>
            </a:r>
            <a:r>
              <a:rPr lang="ru-RU" sz="800" dirty="0">
                <a:latin typeface="Times New Roman"/>
                <a:ea typeface="Calibri"/>
                <a:cs typeface="Times New Roman"/>
              </a:rPr>
              <a:t> </a:t>
            </a:r>
            <a:r>
              <a:rPr lang="ru-RU" sz="800" dirty="0" err="1">
                <a:latin typeface="Times New Roman"/>
                <a:ea typeface="Calibri"/>
                <a:cs typeface="Times New Roman"/>
              </a:rPr>
              <a:t>җитәкчесе</a:t>
            </a:r>
            <a:r>
              <a:rPr lang="ru-RU" sz="800" dirty="0">
                <a:latin typeface="Times New Roman"/>
                <a:ea typeface="Calibri"/>
                <a:cs typeface="Times New Roman"/>
              </a:rPr>
              <a:t> </a:t>
            </a:r>
            <a:r>
              <a:rPr lang="ru-RU" sz="800" dirty="0" err="1">
                <a:latin typeface="Times New Roman"/>
                <a:ea typeface="Calibri"/>
                <a:cs typeface="Times New Roman"/>
              </a:rPr>
              <a:t>Низамова</a:t>
            </a:r>
            <a:r>
              <a:rPr lang="ru-RU" sz="800" dirty="0">
                <a:latin typeface="Times New Roman"/>
                <a:ea typeface="Calibri"/>
                <a:cs typeface="Times New Roman"/>
              </a:rPr>
              <a:t> Э.М. 2021 </a:t>
            </a:r>
            <a:r>
              <a:rPr lang="ru-RU" sz="800" dirty="0" err="1">
                <a:latin typeface="Times New Roman"/>
                <a:ea typeface="Calibri"/>
                <a:cs typeface="Times New Roman"/>
              </a:rPr>
              <a:t>нче</a:t>
            </a:r>
            <a:r>
              <a:rPr lang="ru-RU" sz="800" dirty="0">
                <a:latin typeface="Times New Roman"/>
                <a:ea typeface="Calibri"/>
                <a:cs typeface="Times New Roman"/>
              </a:rPr>
              <a:t> </a:t>
            </a:r>
            <a:r>
              <a:rPr lang="ru-RU" sz="800" dirty="0" err="1">
                <a:latin typeface="Times New Roman"/>
                <a:ea typeface="Calibri"/>
                <a:cs typeface="Times New Roman"/>
              </a:rPr>
              <a:t>елның</a:t>
            </a:r>
            <a:r>
              <a:rPr lang="ru-RU" sz="800" dirty="0">
                <a:latin typeface="Times New Roman"/>
                <a:ea typeface="Calibri"/>
                <a:cs typeface="Times New Roman"/>
              </a:rPr>
              <a:t> 9 </a:t>
            </a:r>
            <a:r>
              <a:rPr lang="ru-RU" sz="800" dirty="0" err="1">
                <a:latin typeface="Times New Roman"/>
                <a:ea typeface="Calibri"/>
                <a:cs typeface="Times New Roman"/>
              </a:rPr>
              <a:t>нчы</a:t>
            </a:r>
            <a:r>
              <a:rPr lang="ru-RU" sz="800" dirty="0">
                <a:latin typeface="Times New Roman"/>
                <a:ea typeface="Calibri"/>
                <a:cs typeface="Times New Roman"/>
              </a:rPr>
              <a:t> </a:t>
            </a:r>
            <a:r>
              <a:rPr lang="ru-RU" sz="800" dirty="0" err="1">
                <a:latin typeface="Times New Roman"/>
                <a:ea typeface="Calibri"/>
                <a:cs typeface="Times New Roman"/>
              </a:rPr>
              <a:t>мартында</a:t>
            </a:r>
            <a:r>
              <a:rPr lang="ru-RU" sz="800" dirty="0">
                <a:latin typeface="Times New Roman"/>
                <a:ea typeface="Calibri"/>
                <a:cs typeface="Times New Roman"/>
              </a:rPr>
              <a:t> </a:t>
            </a:r>
            <a:r>
              <a:rPr lang="ru-RU" sz="800" dirty="0" err="1">
                <a:latin typeface="Times New Roman"/>
                <a:ea typeface="Calibri"/>
                <a:cs typeface="Times New Roman"/>
              </a:rPr>
              <a:t>укучылар</a:t>
            </a:r>
            <a:r>
              <a:rPr lang="ru-RU" sz="800" dirty="0">
                <a:latin typeface="Times New Roman"/>
                <a:ea typeface="Calibri"/>
                <a:cs typeface="Times New Roman"/>
              </a:rPr>
              <a:t>  </a:t>
            </a:r>
            <a:r>
              <a:rPr lang="ru-RU" sz="800" dirty="0" err="1">
                <a:latin typeface="Times New Roman"/>
                <a:ea typeface="Calibri"/>
                <a:cs typeface="Times New Roman"/>
              </a:rPr>
              <a:t>өчен</a:t>
            </a:r>
            <a:r>
              <a:rPr lang="ru-RU" sz="800" dirty="0">
                <a:latin typeface="Times New Roman"/>
                <a:ea typeface="Calibri"/>
                <a:cs typeface="Times New Roman"/>
              </a:rPr>
              <a:t> </a:t>
            </a:r>
            <a:r>
              <a:rPr lang="ru-RU" sz="800" dirty="0" err="1">
                <a:latin typeface="Times New Roman"/>
                <a:ea typeface="Calibri"/>
                <a:cs typeface="Times New Roman"/>
              </a:rPr>
              <a:t>сыйныфтан</a:t>
            </a:r>
            <a:r>
              <a:rPr lang="ru-RU" sz="800" dirty="0">
                <a:latin typeface="Times New Roman"/>
                <a:ea typeface="Calibri"/>
                <a:cs typeface="Times New Roman"/>
              </a:rPr>
              <a:t> </a:t>
            </a:r>
            <a:r>
              <a:rPr lang="ru-RU" sz="800" dirty="0" err="1">
                <a:latin typeface="Times New Roman"/>
                <a:ea typeface="Calibri"/>
                <a:cs typeface="Times New Roman"/>
              </a:rPr>
              <a:t>тыш</a:t>
            </a:r>
            <a:r>
              <a:rPr lang="ru-RU" sz="800" dirty="0">
                <a:latin typeface="Times New Roman"/>
                <a:ea typeface="Calibri"/>
                <a:cs typeface="Times New Roman"/>
              </a:rPr>
              <a:t> чара </a:t>
            </a:r>
            <a:r>
              <a:rPr lang="ru-RU" sz="800" dirty="0" err="1">
                <a:latin typeface="Times New Roman"/>
                <a:ea typeface="Calibri"/>
                <a:cs typeface="Times New Roman"/>
              </a:rPr>
              <a:t>үткәрде</a:t>
            </a:r>
            <a:r>
              <a:rPr lang="ru-RU" sz="800" dirty="0">
                <a:latin typeface="Times New Roman"/>
                <a:ea typeface="Calibri"/>
                <a:cs typeface="Times New Roman"/>
              </a:rPr>
              <a:t>.</a:t>
            </a:r>
            <a:endParaRPr lang="ru-RU" sz="800" dirty="0">
              <a:latin typeface="Calibri"/>
              <a:ea typeface="Calibri"/>
              <a:cs typeface="Times New Roman"/>
            </a:endParaRPr>
          </a:p>
          <a:p>
            <a:pPr marL="0" indent="0">
              <a:spcBef>
                <a:spcPts val="0"/>
              </a:spcBef>
              <a:spcAft>
                <a:spcPts val="0"/>
              </a:spcAft>
              <a:buNone/>
            </a:pPr>
            <a:r>
              <a:rPr lang="ru-RU" sz="800" dirty="0" err="1">
                <a:latin typeface="Times New Roman"/>
                <a:ea typeface="Calibri"/>
                <a:cs typeface="Times New Roman"/>
              </a:rPr>
              <a:t>Максат</a:t>
            </a:r>
            <a:r>
              <a:rPr lang="ru-RU" sz="800" dirty="0">
                <a:latin typeface="Times New Roman"/>
                <a:ea typeface="Calibri"/>
                <a:cs typeface="Times New Roman"/>
              </a:rPr>
              <a:t>:</a:t>
            </a:r>
            <a:endParaRPr lang="ru-RU" sz="800" dirty="0">
              <a:latin typeface="Calibri"/>
              <a:ea typeface="Calibri"/>
              <a:cs typeface="Times New Roman"/>
            </a:endParaRPr>
          </a:p>
          <a:p>
            <a:pPr marL="0" indent="0">
              <a:spcBef>
                <a:spcPts val="0"/>
              </a:spcBef>
              <a:spcAft>
                <a:spcPts val="0"/>
              </a:spcAft>
              <a:buNone/>
            </a:pPr>
            <a:r>
              <a:rPr lang="ru-RU" sz="800" dirty="0" err="1">
                <a:latin typeface="Times New Roman"/>
                <a:ea typeface="Calibri"/>
                <a:cs typeface="Times New Roman"/>
              </a:rPr>
              <a:t>туган</a:t>
            </a:r>
            <a:r>
              <a:rPr lang="ru-RU" sz="800" dirty="0">
                <a:latin typeface="Times New Roman"/>
                <a:ea typeface="Calibri"/>
                <a:cs typeface="Times New Roman"/>
              </a:rPr>
              <a:t> </a:t>
            </a:r>
            <a:r>
              <a:rPr lang="ru-RU" sz="800" dirty="0" err="1">
                <a:latin typeface="Times New Roman"/>
                <a:ea typeface="Calibri"/>
                <a:cs typeface="Times New Roman"/>
              </a:rPr>
              <a:t>телнең</a:t>
            </a:r>
            <a:r>
              <a:rPr lang="ru-RU" sz="800" dirty="0">
                <a:latin typeface="Times New Roman"/>
                <a:ea typeface="Calibri"/>
                <a:cs typeface="Times New Roman"/>
              </a:rPr>
              <a:t> </a:t>
            </a:r>
            <a:r>
              <a:rPr lang="ru-RU" sz="800" dirty="0" err="1">
                <a:latin typeface="Times New Roman"/>
                <a:ea typeface="Calibri"/>
                <a:cs typeface="Times New Roman"/>
              </a:rPr>
              <a:t>матурлыгын</a:t>
            </a:r>
            <a:r>
              <a:rPr lang="ru-RU" sz="800" dirty="0">
                <a:latin typeface="Times New Roman"/>
                <a:ea typeface="Calibri"/>
                <a:cs typeface="Times New Roman"/>
              </a:rPr>
              <a:t> </a:t>
            </a:r>
            <a:r>
              <a:rPr lang="ru-RU" sz="800" dirty="0" err="1">
                <a:latin typeface="Times New Roman"/>
                <a:ea typeface="Calibri"/>
                <a:cs typeface="Times New Roman"/>
              </a:rPr>
              <a:t>һәм</a:t>
            </a:r>
            <a:r>
              <a:rPr lang="ru-RU" sz="800" dirty="0">
                <a:latin typeface="Times New Roman"/>
                <a:ea typeface="Calibri"/>
                <a:cs typeface="Times New Roman"/>
              </a:rPr>
              <a:t> </a:t>
            </a:r>
            <a:r>
              <a:rPr lang="ru-RU" sz="800" dirty="0" err="1">
                <a:latin typeface="Times New Roman"/>
                <a:ea typeface="Calibri"/>
                <a:cs typeface="Times New Roman"/>
              </a:rPr>
              <a:t>байлыгын</a:t>
            </a:r>
            <a:r>
              <a:rPr lang="ru-RU" sz="800" dirty="0">
                <a:latin typeface="Times New Roman"/>
                <a:ea typeface="Calibri"/>
                <a:cs typeface="Times New Roman"/>
              </a:rPr>
              <a:t>, </a:t>
            </a:r>
            <a:r>
              <a:rPr lang="ru-RU" sz="800" dirty="0" err="1">
                <a:latin typeface="Times New Roman"/>
                <a:ea typeface="Calibri"/>
                <a:cs typeface="Times New Roman"/>
              </a:rPr>
              <a:t>һәр</a:t>
            </a:r>
            <a:r>
              <a:rPr lang="ru-RU" sz="800" dirty="0">
                <a:latin typeface="Times New Roman"/>
                <a:ea typeface="Calibri"/>
                <a:cs typeface="Times New Roman"/>
              </a:rPr>
              <a:t> </a:t>
            </a:r>
            <a:r>
              <a:rPr lang="ru-RU" sz="800" dirty="0" err="1">
                <a:latin typeface="Times New Roman"/>
                <a:ea typeface="Calibri"/>
                <a:cs typeface="Times New Roman"/>
              </a:rPr>
              <a:t>кеше</a:t>
            </a:r>
            <a:r>
              <a:rPr lang="ru-RU" sz="800" dirty="0">
                <a:latin typeface="Times New Roman"/>
                <a:ea typeface="Calibri"/>
                <a:cs typeface="Times New Roman"/>
              </a:rPr>
              <a:t> </a:t>
            </a:r>
            <a:r>
              <a:rPr lang="ru-RU" sz="800" dirty="0" err="1">
                <a:latin typeface="Times New Roman"/>
                <a:ea typeface="Calibri"/>
                <a:cs typeface="Times New Roman"/>
              </a:rPr>
              <a:t>тормышында</a:t>
            </a:r>
            <a:r>
              <a:rPr lang="ru-RU" sz="800" dirty="0">
                <a:latin typeface="Times New Roman"/>
                <a:ea typeface="Calibri"/>
                <a:cs typeface="Times New Roman"/>
              </a:rPr>
              <a:t> </a:t>
            </a:r>
            <a:r>
              <a:rPr lang="ru-RU" sz="800" dirty="0" err="1">
                <a:latin typeface="Times New Roman"/>
                <a:ea typeface="Calibri"/>
                <a:cs typeface="Times New Roman"/>
              </a:rPr>
              <a:t>аның</a:t>
            </a:r>
            <a:r>
              <a:rPr lang="ru-RU" sz="800" dirty="0">
                <a:latin typeface="Times New Roman"/>
                <a:ea typeface="Calibri"/>
                <a:cs typeface="Times New Roman"/>
              </a:rPr>
              <a:t> </a:t>
            </a:r>
            <a:r>
              <a:rPr lang="ru-RU" sz="800" dirty="0" err="1">
                <a:latin typeface="Times New Roman"/>
                <a:ea typeface="Calibri"/>
                <a:cs typeface="Times New Roman"/>
              </a:rPr>
              <a:t>әһәмиятен</a:t>
            </a:r>
            <a:r>
              <a:rPr lang="ru-RU" sz="800" dirty="0">
                <a:latin typeface="Times New Roman"/>
                <a:ea typeface="Calibri"/>
                <a:cs typeface="Times New Roman"/>
              </a:rPr>
              <a:t> </a:t>
            </a:r>
            <a:r>
              <a:rPr lang="ru-RU" sz="800" dirty="0" err="1">
                <a:latin typeface="Times New Roman"/>
                <a:ea typeface="Calibri"/>
                <a:cs typeface="Times New Roman"/>
              </a:rPr>
              <a:t>күрсәтергә</a:t>
            </a:r>
            <a:r>
              <a:rPr lang="ru-RU" sz="800" dirty="0">
                <a:latin typeface="Times New Roman"/>
                <a:ea typeface="Calibri"/>
                <a:cs typeface="Times New Roman"/>
              </a:rPr>
              <a:t>;</a:t>
            </a:r>
            <a:endParaRPr lang="ru-RU" sz="800" dirty="0">
              <a:latin typeface="Calibri"/>
              <a:ea typeface="Calibri"/>
              <a:cs typeface="Times New Roman"/>
            </a:endParaRPr>
          </a:p>
          <a:p>
            <a:pPr marL="0" indent="0">
              <a:spcBef>
                <a:spcPts val="0"/>
              </a:spcBef>
              <a:spcAft>
                <a:spcPts val="0"/>
              </a:spcAft>
              <a:buNone/>
            </a:pPr>
            <a:r>
              <a:rPr lang="ru-RU" sz="800" dirty="0" err="1">
                <a:latin typeface="Times New Roman"/>
                <a:ea typeface="Calibri"/>
                <a:cs typeface="Times New Roman"/>
              </a:rPr>
              <a:t>туган</a:t>
            </a:r>
            <a:r>
              <a:rPr lang="ru-RU" sz="800" dirty="0">
                <a:latin typeface="Times New Roman"/>
                <a:ea typeface="Calibri"/>
                <a:cs typeface="Times New Roman"/>
              </a:rPr>
              <a:t> </a:t>
            </a:r>
            <a:r>
              <a:rPr lang="ru-RU" sz="800" dirty="0" err="1">
                <a:latin typeface="Times New Roman"/>
                <a:ea typeface="Calibri"/>
                <a:cs typeface="Times New Roman"/>
              </a:rPr>
              <a:t>телгә</a:t>
            </a:r>
            <a:r>
              <a:rPr lang="ru-RU" sz="800" dirty="0">
                <a:latin typeface="Times New Roman"/>
                <a:ea typeface="Calibri"/>
                <a:cs typeface="Times New Roman"/>
              </a:rPr>
              <a:t> </a:t>
            </a:r>
            <a:r>
              <a:rPr lang="ru-RU" sz="800" dirty="0" err="1">
                <a:latin typeface="Times New Roman"/>
                <a:ea typeface="Calibri"/>
                <a:cs typeface="Times New Roman"/>
              </a:rPr>
              <a:t>хөрмәт</a:t>
            </a:r>
            <a:r>
              <a:rPr lang="ru-RU" sz="800" dirty="0">
                <a:latin typeface="Times New Roman"/>
                <a:ea typeface="Calibri"/>
                <a:cs typeface="Times New Roman"/>
              </a:rPr>
              <a:t> </a:t>
            </a:r>
            <a:r>
              <a:rPr lang="ru-RU" sz="800" dirty="0" err="1">
                <a:latin typeface="Times New Roman"/>
                <a:ea typeface="Calibri"/>
                <a:cs typeface="Times New Roman"/>
              </a:rPr>
              <a:t>тәрбияләү</a:t>
            </a:r>
            <a:r>
              <a:rPr lang="ru-RU" sz="800" dirty="0">
                <a:latin typeface="Times New Roman"/>
                <a:ea typeface="Calibri"/>
                <a:cs typeface="Times New Roman"/>
              </a:rPr>
              <a:t>;</a:t>
            </a:r>
            <a:endParaRPr lang="ru-RU" sz="800" dirty="0">
              <a:latin typeface="Calibri"/>
              <a:ea typeface="Calibri"/>
              <a:cs typeface="Times New Roman"/>
            </a:endParaRPr>
          </a:p>
          <a:p>
            <a:pPr marL="0" indent="0">
              <a:spcBef>
                <a:spcPts val="0"/>
              </a:spcBef>
              <a:spcAft>
                <a:spcPts val="0"/>
              </a:spcAft>
              <a:buNone/>
            </a:pPr>
            <a:r>
              <a:rPr lang="ru-RU" sz="800" dirty="0">
                <a:latin typeface="Times New Roman"/>
                <a:ea typeface="Calibri"/>
                <a:cs typeface="Times New Roman"/>
              </a:rPr>
              <a:t>тел </a:t>
            </a:r>
            <a:r>
              <a:rPr lang="ru-RU" sz="800" dirty="0" err="1">
                <a:latin typeface="Times New Roman"/>
                <a:ea typeface="Calibri"/>
                <a:cs typeface="Times New Roman"/>
              </a:rPr>
              <a:t>белән</a:t>
            </a:r>
            <a:r>
              <a:rPr lang="ru-RU" sz="800" dirty="0">
                <a:latin typeface="Times New Roman"/>
                <a:ea typeface="Calibri"/>
                <a:cs typeface="Times New Roman"/>
              </a:rPr>
              <a:t> </a:t>
            </a:r>
            <a:r>
              <a:rPr lang="ru-RU" sz="800" dirty="0" err="1">
                <a:latin typeface="Times New Roman"/>
                <a:ea typeface="Calibri"/>
                <a:cs typeface="Times New Roman"/>
              </a:rPr>
              <a:t>кызыксыну</a:t>
            </a:r>
            <a:r>
              <a:rPr lang="ru-RU" sz="800" dirty="0">
                <a:latin typeface="Times New Roman"/>
                <a:ea typeface="Calibri"/>
                <a:cs typeface="Times New Roman"/>
              </a:rPr>
              <a:t> </a:t>
            </a:r>
            <a:r>
              <a:rPr lang="ru-RU" sz="800" dirty="0" err="1">
                <a:latin typeface="Times New Roman"/>
                <a:ea typeface="Calibri"/>
                <a:cs typeface="Times New Roman"/>
              </a:rPr>
              <a:t>һәм</a:t>
            </a:r>
            <a:r>
              <a:rPr lang="ru-RU" sz="800" dirty="0">
                <a:latin typeface="Times New Roman"/>
                <a:ea typeface="Calibri"/>
                <a:cs typeface="Times New Roman"/>
              </a:rPr>
              <a:t> </a:t>
            </a:r>
            <a:r>
              <a:rPr lang="ru-RU" sz="800" dirty="0" err="1">
                <a:latin typeface="Times New Roman"/>
                <a:ea typeface="Calibri"/>
                <a:cs typeface="Times New Roman"/>
              </a:rPr>
              <a:t>танып-белү</a:t>
            </a:r>
            <a:r>
              <a:rPr lang="ru-RU" sz="800" dirty="0">
                <a:latin typeface="Times New Roman"/>
                <a:ea typeface="Calibri"/>
                <a:cs typeface="Times New Roman"/>
              </a:rPr>
              <a:t> </a:t>
            </a:r>
            <a:r>
              <a:rPr lang="ru-RU" sz="800" dirty="0" err="1">
                <a:latin typeface="Times New Roman"/>
                <a:ea typeface="Calibri"/>
                <a:cs typeface="Times New Roman"/>
              </a:rPr>
              <a:t>активлыгын</a:t>
            </a:r>
            <a:r>
              <a:rPr lang="ru-RU" sz="800" dirty="0">
                <a:latin typeface="Times New Roman"/>
                <a:ea typeface="Calibri"/>
                <a:cs typeface="Times New Roman"/>
              </a:rPr>
              <a:t> </a:t>
            </a:r>
            <a:r>
              <a:rPr lang="ru-RU" sz="800" dirty="0" err="1">
                <a:latin typeface="Times New Roman"/>
                <a:ea typeface="Calibri"/>
                <a:cs typeface="Times New Roman"/>
              </a:rPr>
              <a:t>формалаштыру</a:t>
            </a:r>
            <a:r>
              <a:rPr lang="ru-RU" sz="800" dirty="0">
                <a:latin typeface="Times New Roman"/>
                <a:ea typeface="Calibri"/>
                <a:cs typeface="Times New Roman"/>
              </a:rPr>
              <a:t>;</a:t>
            </a:r>
            <a:endParaRPr lang="ru-RU" sz="800" dirty="0">
              <a:latin typeface="Calibri"/>
              <a:ea typeface="Calibri"/>
              <a:cs typeface="Times New Roman"/>
            </a:endParaRPr>
          </a:p>
          <a:p>
            <a:pPr marL="0" indent="0">
              <a:spcBef>
                <a:spcPts val="0"/>
              </a:spcBef>
              <a:spcAft>
                <a:spcPts val="0"/>
              </a:spcAft>
              <a:buNone/>
            </a:pPr>
            <a:r>
              <a:rPr lang="ru-RU" sz="800" dirty="0" err="1">
                <a:latin typeface="Times New Roman"/>
                <a:ea typeface="Calibri"/>
                <a:cs typeface="Times New Roman"/>
              </a:rPr>
              <a:t>Чарада</a:t>
            </a:r>
            <a:r>
              <a:rPr lang="ru-RU" sz="800" dirty="0">
                <a:latin typeface="Times New Roman"/>
                <a:ea typeface="Calibri"/>
                <a:cs typeface="Times New Roman"/>
              </a:rPr>
              <a:t> </a:t>
            </a:r>
            <a:r>
              <a:rPr lang="ru-RU" sz="800" dirty="0" err="1">
                <a:latin typeface="Times New Roman"/>
                <a:ea typeface="Calibri"/>
                <a:cs typeface="Times New Roman"/>
              </a:rPr>
              <a:t>Г.Тукайның</a:t>
            </a:r>
            <a:r>
              <a:rPr lang="ru-RU" sz="800" dirty="0">
                <a:latin typeface="Times New Roman"/>
                <a:ea typeface="Calibri"/>
                <a:cs typeface="Times New Roman"/>
              </a:rPr>
              <a:t> "Милли </a:t>
            </a:r>
            <a:r>
              <a:rPr lang="ru-RU" sz="800" dirty="0" err="1">
                <a:latin typeface="Times New Roman"/>
                <a:ea typeface="Calibri"/>
                <a:cs typeface="Times New Roman"/>
              </a:rPr>
              <a:t>моңнар</a:t>
            </a:r>
            <a:r>
              <a:rPr lang="ru-RU" sz="800" dirty="0">
                <a:latin typeface="Times New Roman"/>
                <a:ea typeface="Calibri"/>
                <a:cs typeface="Times New Roman"/>
              </a:rPr>
              <a:t>" </a:t>
            </a:r>
            <a:r>
              <a:rPr lang="ru-RU" sz="800" dirty="0" err="1">
                <a:latin typeface="Times New Roman"/>
                <a:ea typeface="Calibri"/>
                <a:cs typeface="Times New Roman"/>
              </a:rPr>
              <a:t>шигырен</a:t>
            </a:r>
            <a:r>
              <a:rPr lang="ru-RU" sz="800" dirty="0">
                <a:latin typeface="Times New Roman"/>
                <a:ea typeface="Calibri"/>
                <a:cs typeface="Times New Roman"/>
              </a:rPr>
              <a:t> видео-</a:t>
            </a:r>
            <a:r>
              <a:rPr lang="ru-RU" sz="800" dirty="0" err="1">
                <a:latin typeface="Times New Roman"/>
                <a:ea typeface="Calibri"/>
                <a:cs typeface="Times New Roman"/>
              </a:rPr>
              <a:t>башкару</a:t>
            </a:r>
            <a:r>
              <a:rPr lang="ru-RU" sz="800" dirty="0">
                <a:latin typeface="Times New Roman"/>
                <a:ea typeface="Calibri"/>
                <a:cs typeface="Times New Roman"/>
              </a:rPr>
              <a:t> </a:t>
            </a:r>
            <a:r>
              <a:rPr lang="ru-RU" sz="800" dirty="0" err="1">
                <a:latin typeface="Times New Roman"/>
                <a:ea typeface="Calibri"/>
                <a:cs typeface="Times New Roman"/>
              </a:rPr>
              <a:t>күрсәтелде.Укучылар</a:t>
            </a:r>
            <a:r>
              <a:rPr lang="ru-RU" sz="800" dirty="0">
                <a:latin typeface="Times New Roman"/>
                <a:ea typeface="Calibri"/>
                <a:cs typeface="Times New Roman"/>
              </a:rPr>
              <a:t> </a:t>
            </a:r>
            <a:r>
              <a:rPr lang="ru-RU" sz="800" dirty="0" err="1">
                <a:latin typeface="Times New Roman"/>
                <a:ea typeface="Calibri"/>
                <a:cs typeface="Times New Roman"/>
              </a:rPr>
              <a:t>төрле</a:t>
            </a:r>
            <a:r>
              <a:rPr lang="ru-RU" sz="800" dirty="0">
                <a:latin typeface="Times New Roman"/>
                <a:ea typeface="Calibri"/>
                <a:cs typeface="Times New Roman"/>
              </a:rPr>
              <a:t> </a:t>
            </a:r>
            <a:r>
              <a:rPr lang="ru-RU" sz="800" dirty="0" err="1">
                <a:latin typeface="Times New Roman"/>
                <a:ea typeface="Calibri"/>
                <a:cs typeface="Times New Roman"/>
              </a:rPr>
              <a:t>телләрдә</a:t>
            </a:r>
            <a:r>
              <a:rPr lang="ru-RU" sz="800" dirty="0">
                <a:latin typeface="Times New Roman"/>
                <a:ea typeface="Calibri"/>
                <a:cs typeface="Times New Roman"/>
              </a:rPr>
              <a:t> </a:t>
            </a:r>
            <a:r>
              <a:rPr lang="ru-RU" sz="800" dirty="0" err="1">
                <a:latin typeface="Times New Roman"/>
                <a:ea typeface="Calibri"/>
                <a:cs typeface="Times New Roman"/>
              </a:rPr>
              <a:t>шигырьләр</a:t>
            </a:r>
            <a:r>
              <a:rPr lang="ru-RU" sz="800" dirty="0">
                <a:latin typeface="Times New Roman"/>
                <a:ea typeface="Calibri"/>
                <a:cs typeface="Times New Roman"/>
              </a:rPr>
              <a:t> </a:t>
            </a:r>
            <a:r>
              <a:rPr lang="ru-RU" sz="800" dirty="0" err="1">
                <a:latin typeface="Times New Roman"/>
                <a:ea typeface="Calibri"/>
                <a:cs typeface="Times New Roman"/>
              </a:rPr>
              <a:t>укыдылар.Укучыларга</a:t>
            </a:r>
            <a:r>
              <a:rPr lang="ru-RU" sz="800" dirty="0">
                <a:latin typeface="Times New Roman"/>
                <a:ea typeface="Calibri"/>
                <a:cs typeface="Times New Roman"/>
              </a:rPr>
              <a:t> </a:t>
            </a:r>
            <a:r>
              <a:rPr lang="ru-RU" sz="800" dirty="0" err="1">
                <a:latin typeface="Times New Roman"/>
                <a:ea typeface="Calibri"/>
                <a:cs typeface="Times New Roman"/>
              </a:rPr>
              <a:t>туган</a:t>
            </a:r>
            <a:r>
              <a:rPr lang="ru-RU" sz="800" dirty="0">
                <a:latin typeface="Times New Roman"/>
                <a:ea typeface="Calibri"/>
                <a:cs typeface="Times New Roman"/>
              </a:rPr>
              <a:t> </a:t>
            </a:r>
            <a:r>
              <a:rPr lang="ru-RU" sz="800" dirty="0" err="1">
                <a:latin typeface="Times New Roman"/>
                <a:ea typeface="Calibri"/>
                <a:cs typeface="Times New Roman"/>
              </a:rPr>
              <a:t>телдә</a:t>
            </a:r>
            <a:r>
              <a:rPr lang="ru-RU" sz="800" dirty="0">
                <a:latin typeface="Times New Roman"/>
                <a:ea typeface="Calibri"/>
                <a:cs typeface="Times New Roman"/>
              </a:rPr>
              <a:t> </a:t>
            </a:r>
            <a:r>
              <a:rPr lang="ru-RU" sz="800" dirty="0" err="1">
                <a:latin typeface="Times New Roman"/>
                <a:ea typeface="Calibri"/>
                <a:cs typeface="Times New Roman"/>
              </a:rPr>
              <a:t>конкурслар</a:t>
            </a:r>
            <a:r>
              <a:rPr lang="ru-RU" sz="800" dirty="0">
                <a:latin typeface="Times New Roman"/>
                <a:ea typeface="Calibri"/>
                <a:cs typeface="Times New Roman"/>
              </a:rPr>
              <a:t> </a:t>
            </a:r>
            <a:r>
              <a:rPr lang="ru-RU" sz="800" dirty="0" err="1">
                <a:latin typeface="Times New Roman"/>
                <a:ea typeface="Calibri"/>
                <a:cs typeface="Times New Roman"/>
              </a:rPr>
              <a:t>бик</a:t>
            </a:r>
            <a:r>
              <a:rPr lang="ru-RU" sz="800" dirty="0">
                <a:latin typeface="Times New Roman"/>
                <a:ea typeface="Calibri"/>
                <a:cs typeface="Times New Roman"/>
              </a:rPr>
              <a:t> </a:t>
            </a:r>
            <a:r>
              <a:rPr lang="ru-RU" sz="800" dirty="0" err="1">
                <a:latin typeface="Times New Roman"/>
                <a:ea typeface="Calibri"/>
                <a:cs typeface="Times New Roman"/>
              </a:rPr>
              <a:t>ошады</a:t>
            </a:r>
            <a:r>
              <a:rPr lang="ru-RU" sz="800" dirty="0">
                <a:latin typeface="Times New Roman"/>
                <a:ea typeface="Calibri"/>
                <a:cs typeface="Times New Roman"/>
              </a:rPr>
              <a:t>.</a:t>
            </a:r>
            <a:endParaRPr lang="ru-RU" sz="800" dirty="0">
              <a:latin typeface="Calibri"/>
              <a:ea typeface="Calibri"/>
              <a:cs typeface="Times New Roman"/>
            </a:endParaRPr>
          </a:p>
          <a:p>
            <a:pPr marL="0" indent="0">
              <a:spcBef>
                <a:spcPts val="0"/>
              </a:spcBef>
              <a:spcAft>
                <a:spcPts val="0"/>
              </a:spcAft>
              <a:buNone/>
            </a:pPr>
            <a:r>
              <a:rPr lang="ru-RU" sz="800" dirty="0">
                <a:solidFill>
                  <a:srgbClr val="000000"/>
                </a:solidFill>
                <a:latin typeface="Times New Roman"/>
                <a:ea typeface="Times New Roman"/>
                <a:cs typeface="Times New Roman"/>
              </a:rPr>
              <a:t> </a:t>
            </a:r>
            <a:endParaRPr lang="ru-RU" sz="800" dirty="0">
              <a:latin typeface="Calibri"/>
              <a:ea typeface="Calibri"/>
              <a:cs typeface="Times New Roman"/>
            </a:endParaRPr>
          </a:p>
          <a:p>
            <a:pPr marL="0" indent="0">
              <a:spcBef>
                <a:spcPts val="0"/>
              </a:spcBef>
              <a:spcAft>
                <a:spcPts val="0"/>
              </a:spcAft>
              <a:buNone/>
            </a:pPr>
            <a:r>
              <a:rPr lang="ru-RU" sz="800" b="1" dirty="0">
                <a:latin typeface="Times New Roman"/>
                <a:ea typeface="Calibri"/>
                <a:cs typeface="Times New Roman"/>
              </a:rPr>
              <a:t>«Я люблю свой родной язык»</a:t>
            </a:r>
            <a:endParaRPr lang="ru-RU" sz="800" dirty="0">
              <a:latin typeface="Calibri"/>
              <a:ea typeface="Calibri"/>
              <a:cs typeface="Times New Roman"/>
            </a:endParaRPr>
          </a:p>
          <a:p>
            <a:pPr marL="0" indent="0">
              <a:spcBef>
                <a:spcPts val="0"/>
              </a:spcBef>
              <a:spcAft>
                <a:spcPts val="0"/>
              </a:spcAft>
              <a:buNone/>
            </a:pPr>
            <a:r>
              <a:rPr lang="ru-RU" sz="800" dirty="0" smtClean="0">
                <a:latin typeface="Times New Roman"/>
                <a:ea typeface="Calibri"/>
                <a:cs typeface="Times New Roman"/>
              </a:rPr>
              <a:t>В </a:t>
            </a:r>
            <a:r>
              <a:rPr lang="ru-RU" sz="800" dirty="0">
                <a:latin typeface="Times New Roman"/>
                <a:ea typeface="Calibri"/>
                <a:cs typeface="Times New Roman"/>
              </a:rPr>
              <a:t>рамках Года родных языков и народного единства в МБОУ « </a:t>
            </a:r>
            <a:r>
              <a:rPr lang="ru-RU" sz="800" dirty="0" err="1">
                <a:latin typeface="Times New Roman"/>
                <a:ea typeface="Calibri"/>
                <a:cs typeface="Times New Roman"/>
              </a:rPr>
              <a:t>Шугуровская</a:t>
            </a:r>
            <a:r>
              <a:rPr lang="ru-RU" sz="800" dirty="0">
                <a:latin typeface="Times New Roman"/>
                <a:ea typeface="Calibri"/>
                <a:cs typeface="Times New Roman"/>
              </a:rPr>
              <a:t> СОШ имени В. П. </a:t>
            </a:r>
            <a:r>
              <a:rPr lang="ru-RU" sz="800" dirty="0" smtClean="0">
                <a:latin typeface="Times New Roman"/>
                <a:ea typeface="Calibri"/>
                <a:cs typeface="Times New Roman"/>
              </a:rPr>
              <a:t>Чкалова»  классный </a:t>
            </a:r>
            <a:r>
              <a:rPr lang="ru-RU" sz="800" dirty="0">
                <a:latin typeface="Times New Roman"/>
                <a:ea typeface="Calibri"/>
                <a:cs typeface="Times New Roman"/>
              </a:rPr>
              <a:t>руководитель </a:t>
            </a:r>
            <a:r>
              <a:rPr lang="ru-RU" sz="800" dirty="0" err="1">
                <a:latin typeface="Times New Roman"/>
                <a:ea typeface="Calibri"/>
                <a:cs typeface="Times New Roman"/>
              </a:rPr>
              <a:t>Низамова</a:t>
            </a:r>
            <a:r>
              <a:rPr lang="ru-RU" sz="800" dirty="0">
                <a:latin typeface="Times New Roman"/>
                <a:ea typeface="Calibri"/>
                <a:cs typeface="Times New Roman"/>
              </a:rPr>
              <a:t> Э.М. 9 марта 2021 года провела внеклассное мероприятие для учащихся 11-х классов.</a:t>
            </a:r>
            <a:endParaRPr lang="ru-RU" sz="800" dirty="0">
              <a:latin typeface="Calibri"/>
              <a:ea typeface="Calibri"/>
              <a:cs typeface="Times New Roman"/>
            </a:endParaRPr>
          </a:p>
          <a:p>
            <a:pPr marL="0" indent="0">
              <a:spcBef>
                <a:spcPts val="0"/>
              </a:spcBef>
              <a:spcAft>
                <a:spcPts val="0"/>
              </a:spcAft>
              <a:buNone/>
            </a:pPr>
            <a:r>
              <a:rPr lang="ru-RU" sz="800" dirty="0">
                <a:latin typeface="Times New Roman"/>
                <a:ea typeface="Calibri"/>
                <a:cs typeface="Times New Roman"/>
              </a:rPr>
              <a:t> Цели:</a:t>
            </a:r>
            <a:endParaRPr lang="ru-RU" sz="800" dirty="0">
              <a:latin typeface="Calibri"/>
              <a:ea typeface="Calibri"/>
              <a:cs typeface="Times New Roman"/>
            </a:endParaRPr>
          </a:p>
          <a:p>
            <a:pPr marL="0" indent="0">
              <a:spcBef>
                <a:spcPts val="0"/>
              </a:spcBef>
              <a:spcAft>
                <a:spcPts val="0"/>
              </a:spcAft>
              <a:buNone/>
            </a:pPr>
            <a:r>
              <a:rPr lang="ru-RU" sz="800" dirty="0">
                <a:latin typeface="Times New Roman"/>
                <a:ea typeface="Calibri"/>
                <a:cs typeface="Times New Roman"/>
              </a:rPr>
              <a:t>показать красоту и богатство родного языка, его значение в жизни каждого человека;</a:t>
            </a:r>
            <a:endParaRPr lang="ru-RU" sz="800" dirty="0">
              <a:latin typeface="Calibri"/>
              <a:ea typeface="Calibri"/>
              <a:cs typeface="Times New Roman"/>
            </a:endParaRPr>
          </a:p>
          <a:p>
            <a:pPr marL="0" indent="0">
              <a:spcBef>
                <a:spcPts val="0"/>
              </a:spcBef>
              <a:spcAft>
                <a:spcPts val="0"/>
              </a:spcAft>
              <a:buNone/>
            </a:pPr>
            <a:r>
              <a:rPr lang="ru-RU" sz="800" dirty="0">
                <a:latin typeface="Times New Roman"/>
                <a:ea typeface="Calibri"/>
                <a:cs typeface="Times New Roman"/>
              </a:rPr>
              <a:t>воспитывать уважение к родному языку;</a:t>
            </a:r>
            <a:endParaRPr lang="ru-RU" sz="800" dirty="0">
              <a:latin typeface="Calibri"/>
              <a:ea typeface="Calibri"/>
              <a:cs typeface="Times New Roman"/>
            </a:endParaRPr>
          </a:p>
          <a:p>
            <a:pPr marL="0" indent="0">
              <a:spcBef>
                <a:spcPts val="0"/>
              </a:spcBef>
              <a:spcAft>
                <a:spcPts val="0"/>
              </a:spcAft>
              <a:buNone/>
            </a:pPr>
            <a:r>
              <a:rPr lang="ru-RU" sz="800" dirty="0">
                <a:latin typeface="Times New Roman"/>
                <a:ea typeface="Calibri"/>
                <a:cs typeface="Times New Roman"/>
              </a:rPr>
              <a:t>формировать интерес к языку и познавательную активность;</a:t>
            </a:r>
            <a:endParaRPr lang="ru-RU" sz="800" dirty="0">
              <a:latin typeface="Calibri"/>
              <a:ea typeface="Calibri"/>
              <a:cs typeface="Times New Roman"/>
            </a:endParaRPr>
          </a:p>
          <a:p>
            <a:pPr marL="0" indent="0">
              <a:spcBef>
                <a:spcPts val="0"/>
              </a:spcBef>
              <a:spcAft>
                <a:spcPts val="0"/>
              </a:spcAft>
              <a:buNone/>
            </a:pPr>
            <a:r>
              <a:rPr lang="ru-RU" sz="800" dirty="0">
                <a:latin typeface="Times New Roman"/>
                <a:ea typeface="Calibri"/>
                <a:cs typeface="Times New Roman"/>
              </a:rPr>
              <a:t>Мероприятие начинается со слов “</a:t>
            </a:r>
            <a:r>
              <a:rPr lang="ru-RU" sz="800" dirty="0" err="1">
                <a:latin typeface="Times New Roman"/>
                <a:ea typeface="Calibri"/>
                <a:cs typeface="Times New Roman"/>
              </a:rPr>
              <a:t>Туган</a:t>
            </a:r>
            <a:r>
              <a:rPr lang="ru-RU" sz="800" dirty="0">
                <a:latin typeface="Times New Roman"/>
                <a:ea typeface="Calibri"/>
                <a:cs typeface="Times New Roman"/>
              </a:rPr>
              <a:t> </a:t>
            </a:r>
            <a:r>
              <a:rPr lang="ru-RU" sz="800" dirty="0" err="1">
                <a:latin typeface="Times New Roman"/>
                <a:ea typeface="Calibri"/>
                <a:cs typeface="Times New Roman"/>
              </a:rPr>
              <a:t>тел”.Было</a:t>
            </a:r>
            <a:r>
              <a:rPr lang="ru-RU" sz="800" dirty="0">
                <a:latin typeface="Times New Roman"/>
                <a:ea typeface="Calibri"/>
                <a:cs typeface="Times New Roman"/>
              </a:rPr>
              <a:t> показано видео -</a:t>
            </a:r>
            <a:r>
              <a:rPr lang="ru-RU" sz="800" dirty="0" err="1">
                <a:latin typeface="Times New Roman"/>
                <a:ea typeface="Calibri"/>
                <a:cs typeface="Times New Roman"/>
              </a:rPr>
              <a:t>исполение</a:t>
            </a:r>
            <a:r>
              <a:rPr lang="ru-RU" sz="800" dirty="0">
                <a:latin typeface="Times New Roman"/>
                <a:ea typeface="Calibri"/>
                <a:cs typeface="Times New Roman"/>
              </a:rPr>
              <a:t> стихов </a:t>
            </a:r>
            <a:r>
              <a:rPr lang="ru-RU" sz="800" dirty="0" err="1">
                <a:latin typeface="Times New Roman"/>
                <a:ea typeface="Calibri"/>
                <a:cs typeface="Times New Roman"/>
              </a:rPr>
              <a:t>Г.Тукая</a:t>
            </a:r>
            <a:r>
              <a:rPr lang="ru-RU" sz="800" dirty="0">
                <a:latin typeface="Times New Roman"/>
                <a:ea typeface="Calibri"/>
                <a:cs typeface="Times New Roman"/>
              </a:rPr>
              <a:t> “Милли </a:t>
            </a:r>
            <a:r>
              <a:rPr lang="ru-RU" sz="800" dirty="0" err="1">
                <a:latin typeface="Times New Roman"/>
                <a:ea typeface="Calibri"/>
                <a:cs typeface="Times New Roman"/>
              </a:rPr>
              <a:t>моннар</a:t>
            </a:r>
            <a:r>
              <a:rPr lang="ru-RU" sz="800" dirty="0">
                <a:latin typeface="Times New Roman"/>
                <a:ea typeface="Calibri"/>
                <a:cs typeface="Times New Roman"/>
              </a:rPr>
              <a:t>” артистом </a:t>
            </a:r>
            <a:r>
              <a:rPr lang="ru-RU" sz="800" dirty="0" err="1">
                <a:latin typeface="Times New Roman"/>
                <a:ea typeface="Calibri"/>
                <a:cs typeface="Times New Roman"/>
              </a:rPr>
              <a:t>Илдусом</a:t>
            </a:r>
            <a:r>
              <a:rPr lang="ru-RU" sz="800" dirty="0">
                <a:latin typeface="Times New Roman"/>
                <a:ea typeface="Calibri"/>
                <a:cs typeface="Times New Roman"/>
              </a:rPr>
              <a:t> </a:t>
            </a:r>
            <a:r>
              <a:rPr lang="ru-RU" sz="800" dirty="0" err="1">
                <a:latin typeface="Times New Roman"/>
                <a:ea typeface="Calibri"/>
                <a:cs typeface="Times New Roman"/>
              </a:rPr>
              <a:t>Ахметжановым.Учениками</a:t>
            </a:r>
            <a:r>
              <a:rPr lang="ru-RU" sz="800" dirty="0">
                <a:latin typeface="Times New Roman"/>
                <a:ea typeface="Calibri"/>
                <a:cs typeface="Times New Roman"/>
              </a:rPr>
              <a:t> были прочтены стихи на разных </a:t>
            </a:r>
            <a:r>
              <a:rPr lang="ru-RU" sz="800" dirty="0" err="1">
                <a:latin typeface="Times New Roman"/>
                <a:ea typeface="Calibri"/>
                <a:cs typeface="Times New Roman"/>
              </a:rPr>
              <a:t>языках.Ученикам</a:t>
            </a:r>
            <a:r>
              <a:rPr lang="ru-RU" sz="800" dirty="0">
                <a:latin typeface="Times New Roman"/>
                <a:ea typeface="Calibri"/>
                <a:cs typeface="Times New Roman"/>
              </a:rPr>
              <a:t> очень понравились конкурсы на родном языке.</a:t>
            </a:r>
            <a:endParaRPr lang="ru-RU" sz="800" dirty="0">
              <a:latin typeface="Calibri"/>
              <a:ea typeface="Calibri"/>
              <a:cs typeface="Times New Roman"/>
            </a:endParaRPr>
          </a:p>
          <a:p>
            <a:pPr>
              <a:spcBef>
                <a:spcPts val="0"/>
              </a:spcBef>
            </a:pPr>
            <a:endParaRPr lang="ru-RU" sz="800" dirty="0"/>
          </a:p>
        </p:txBody>
      </p:sp>
      <p:sp>
        <p:nvSpPr>
          <p:cNvPr id="5" name="Номер слайда 4"/>
          <p:cNvSpPr>
            <a:spLocks noGrp="1"/>
          </p:cNvSpPr>
          <p:nvPr>
            <p:ph type="sldNum" sz="quarter" idx="12"/>
          </p:nvPr>
        </p:nvSpPr>
        <p:spPr/>
        <p:txBody>
          <a:bodyPr/>
          <a:lstStyle/>
          <a:p>
            <a:fld id="{B19B0651-EE4F-4900-A07F-96A6BFA9D0F0}" type="slidenum">
              <a:rPr lang="ru-RU" smtClean="0"/>
              <a:t>5</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Объект 6" descr="C:\Users\Matrix\Desktop\IMG_20210211_080629_resized_20210310_080952572.jpg"/>
          <p:cNvPicPr>
            <a:picLocks noGrp="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394722" y="1200150"/>
            <a:ext cx="2545556" cy="3394075"/>
          </a:xfrm>
          <a:prstGeom prst="rect">
            <a:avLst/>
          </a:prstGeom>
          <a:noFill/>
          <a:ln>
            <a:noFill/>
          </a:ln>
        </p:spPr>
      </p:pic>
    </p:spTree>
    <p:extLst>
      <p:ext uri="{BB962C8B-B14F-4D97-AF65-F5344CB8AC3E}">
        <p14:creationId xmlns:p14="http://schemas.microsoft.com/office/powerpoint/2010/main" val="4077630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5760640" cy="857250"/>
          </a:xfrm>
        </p:spPr>
        <p:txBody>
          <a:bodyPr>
            <a:normAutofit fontScale="90000"/>
          </a:bodyPr>
          <a:lstStyle/>
          <a:p>
            <a:pPr lvl="0">
              <a:lnSpc>
                <a:spcPct val="120000"/>
              </a:lnSpc>
              <a:spcBef>
                <a:spcPts val="0"/>
              </a:spcBef>
            </a:pPr>
            <a:r>
              <a:rPr lang="ru-RU" sz="800" dirty="0" smtClean="0">
                <a:solidFill>
                  <a:prstClr val="black"/>
                </a:solidFill>
                <a:latin typeface="Times New Roman" panose="02020603050405020304" pitchFamily="18" charset="0"/>
                <a:ea typeface="+mn-ea"/>
                <a:cs typeface="Times New Roman" panose="02020603050405020304" pitchFamily="18" charset="0"/>
              </a:rPr>
              <a:t/>
            </a:r>
            <a:br>
              <a:rPr lang="ru-RU" sz="800" dirty="0" smtClean="0">
                <a:solidFill>
                  <a:prstClr val="black"/>
                </a:solidFill>
                <a:latin typeface="Times New Roman" panose="02020603050405020304" pitchFamily="18" charset="0"/>
                <a:ea typeface="+mn-ea"/>
                <a:cs typeface="Times New Roman" panose="02020603050405020304" pitchFamily="18" charset="0"/>
              </a:rPr>
            </a:br>
            <a:r>
              <a:rPr lang="ru-RU" sz="800" dirty="0">
                <a:solidFill>
                  <a:prstClr val="black"/>
                </a:solidFill>
                <a:latin typeface="Times New Roman" panose="02020603050405020304" pitchFamily="18" charset="0"/>
                <a:ea typeface="+mn-ea"/>
                <a:cs typeface="Times New Roman" panose="02020603050405020304" pitchFamily="18" charset="0"/>
              </a:rPr>
              <a:t/>
            </a:r>
            <a:br>
              <a:rPr lang="ru-RU" sz="800" dirty="0">
                <a:solidFill>
                  <a:prstClr val="black"/>
                </a:solidFill>
                <a:latin typeface="Times New Roman" panose="02020603050405020304" pitchFamily="18" charset="0"/>
                <a:ea typeface="+mn-ea"/>
                <a:cs typeface="Times New Roman" panose="02020603050405020304" pitchFamily="18" charset="0"/>
              </a:rPr>
            </a:br>
            <a:r>
              <a:rPr lang="ru-RU" sz="800" dirty="0" smtClean="0">
                <a:solidFill>
                  <a:prstClr val="black"/>
                </a:solidFill>
                <a:latin typeface="Times New Roman" panose="02020603050405020304" pitchFamily="18" charset="0"/>
                <a:ea typeface="+mn-ea"/>
                <a:cs typeface="Times New Roman" panose="02020603050405020304" pitchFamily="18" charset="0"/>
              </a:rPr>
              <a:t/>
            </a:r>
            <a:br>
              <a:rPr lang="ru-RU" sz="800" dirty="0" smtClean="0">
                <a:solidFill>
                  <a:prstClr val="black"/>
                </a:solidFill>
                <a:latin typeface="Times New Roman" panose="02020603050405020304" pitchFamily="18" charset="0"/>
                <a:ea typeface="+mn-ea"/>
                <a:cs typeface="Times New Roman" panose="02020603050405020304" pitchFamily="18" charset="0"/>
              </a:rPr>
            </a:br>
            <a:r>
              <a:rPr lang="ru-RU" sz="800" dirty="0">
                <a:solidFill>
                  <a:prstClr val="black"/>
                </a:solidFill>
                <a:latin typeface="Times New Roman" panose="02020603050405020304" pitchFamily="18" charset="0"/>
                <a:ea typeface="+mn-ea"/>
                <a:cs typeface="Times New Roman" panose="02020603050405020304" pitchFamily="18" charset="0"/>
              </a:rPr>
              <a:t/>
            </a:r>
            <a:br>
              <a:rPr lang="ru-RU" sz="800" dirty="0">
                <a:solidFill>
                  <a:prstClr val="black"/>
                </a:solidFill>
                <a:latin typeface="Times New Roman" panose="02020603050405020304" pitchFamily="18" charset="0"/>
                <a:ea typeface="+mn-ea"/>
                <a:cs typeface="Times New Roman" panose="02020603050405020304" pitchFamily="18" charset="0"/>
              </a:rPr>
            </a:br>
            <a:r>
              <a:rPr lang="ru-RU" sz="1600" dirty="0" smtClean="0">
                <a:solidFill>
                  <a:prstClr val="black"/>
                </a:solidFill>
                <a:latin typeface="Times New Roman" panose="02020603050405020304" pitchFamily="18" charset="0"/>
                <a:ea typeface="+mn-ea"/>
                <a:cs typeface="Times New Roman" panose="02020603050405020304" pitchFamily="18" charset="0"/>
              </a:rPr>
              <a:t>Проект </a:t>
            </a:r>
            <a:r>
              <a:rPr lang="ru-RU" sz="1600" dirty="0" err="1">
                <a:solidFill>
                  <a:prstClr val="black"/>
                </a:solidFill>
                <a:latin typeface="Times New Roman" panose="02020603050405020304" pitchFamily="18" charset="0"/>
                <a:ea typeface="+mn-ea"/>
                <a:cs typeface="Times New Roman" panose="02020603050405020304" pitchFamily="18" charset="0"/>
              </a:rPr>
              <a:t>эше</a:t>
            </a:r>
            <a:r>
              <a:rPr lang="ru-RU" sz="1600" dirty="0">
                <a:solidFill>
                  <a:prstClr val="black"/>
                </a:solidFill>
                <a:latin typeface="Times New Roman" panose="02020603050405020304" pitchFamily="18" charset="0"/>
                <a:ea typeface="+mn-ea"/>
                <a:cs typeface="Times New Roman" panose="02020603050405020304" pitchFamily="18" charset="0"/>
              </a:rPr>
              <a:t> «Татар </a:t>
            </a:r>
            <a:r>
              <a:rPr lang="ru-RU" sz="1600" dirty="0" err="1">
                <a:solidFill>
                  <a:prstClr val="black"/>
                </a:solidFill>
                <a:latin typeface="Times New Roman" panose="02020603050405020304" pitchFamily="18" charset="0"/>
                <a:ea typeface="+mn-ea"/>
                <a:cs typeface="Times New Roman" panose="02020603050405020304" pitchFamily="18" charset="0"/>
              </a:rPr>
              <a:t>язуының</a:t>
            </a:r>
            <a:r>
              <a:rPr lang="ru-RU" sz="1600" dirty="0">
                <a:solidFill>
                  <a:prstClr val="black"/>
                </a:solidFill>
                <a:latin typeface="Times New Roman" panose="02020603050405020304" pitchFamily="18" charset="0"/>
                <a:ea typeface="+mn-ea"/>
                <a:cs typeface="Times New Roman" panose="02020603050405020304" pitchFamily="18" charset="0"/>
              </a:rPr>
              <a:t> </a:t>
            </a:r>
            <a:r>
              <a:rPr lang="ru-RU" sz="1600" dirty="0" err="1">
                <a:solidFill>
                  <a:prstClr val="black"/>
                </a:solidFill>
                <a:latin typeface="Times New Roman" panose="02020603050405020304" pitchFamily="18" charset="0"/>
                <a:ea typeface="+mn-ea"/>
                <a:cs typeface="Times New Roman" panose="02020603050405020304" pitchFamily="18" charset="0"/>
              </a:rPr>
              <a:t>барлыкка</a:t>
            </a:r>
            <a:r>
              <a:rPr lang="ru-RU" sz="1600" dirty="0">
                <a:solidFill>
                  <a:prstClr val="black"/>
                </a:solidFill>
                <a:latin typeface="Times New Roman" panose="02020603050405020304" pitchFamily="18" charset="0"/>
                <a:ea typeface="+mn-ea"/>
                <a:cs typeface="Times New Roman" panose="02020603050405020304" pitchFamily="18" charset="0"/>
              </a:rPr>
              <a:t> </a:t>
            </a:r>
            <a:r>
              <a:rPr lang="ru-RU" sz="1600" dirty="0" err="1">
                <a:solidFill>
                  <a:prstClr val="black"/>
                </a:solidFill>
                <a:latin typeface="Times New Roman" panose="02020603050405020304" pitchFamily="18" charset="0"/>
                <a:ea typeface="+mn-ea"/>
                <a:cs typeface="Times New Roman" panose="02020603050405020304" pitchFamily="18" charset="0"/>
              </a:rPr>
              <a:t>килү</a:t>
            </a:r>
            <a:r>
              <a:rPr lang="ru-RU" sz="1600" dirty="0">
                <a:solidFill>
                  <a:prstClr val="black"/>
                </a:solidFill>
                <a:latin typeface="Times New Roman" panose="02020603050405020304" pitchFamily="18" charset="0"/>
                <a:ea typeface="+mn-ea"/>
                <a:cs typeface="Times New Roman" panose="02020603050405020304" pitchFamily="18" charset="0"/>
              </a:rPr>
              <a:t> </a:t>
            </a:r>
            <a:r>
              <a:rPr lang="ru-RU" sz="1600" dirty="0" err="1">
                <a:solidFill>
                  <a:prstClr val="black"/>
                </a:solidFill>
                <a:latin typeface="Times New Roman" panose="02020603050405020304" pitchFamily="18" charset="0"/>
                <a:ea typeface="+mn-ea"/>
                <a:cs typeface="Times New Roman" panose="02020603050405020304" pitchFamily="18" charset="0"/>
              </a:rPr>
              <a:t>тарихы</a:t>
            </a:r>
            <a:r>
              <a:rPr lang="ru-RU" sz="1600" dirty="0" smtClean="0">
                <a:solidFill>
                  <a:prstClr val="black"/>
                </a:solidFill>
                <a:latin typeface="Times New Roman" panose="02020603050405020304" pitchFamily="18" charset="0"/>
                <a:ea typeface="+mn-ea"/>
                <a:cs typeface="Times New Roman" panose="02020603050405020304" pitchFamily="18" charset="0"/>
              </a:rPr>
              <a:t>»</a:t>
            </a:r>
            <a:r>
              <a:rPr lang="ru-RU" sz="1600" dirty="0">
                <a:solidFill>
                  <a:prstClr val="black"/>
                </a:solidFill>
                <a:latin typeface="Times New Roman" panose="02020603050405020304" pitchFamily="18" charset="0"/>
                <a:ea typeface="+mn-ea"/>
                <a:cs typeface="Times New Roman" panose="02020603050405020304" pitchFamily="18" charset="0"/>
              </a:rPr>
              <a:t> </a:t>
            </a:r>
            <a:r>
              <a:rPr lang="ru-RU" sz="1600" dirty="0" smtClean="0">
                <a:solidFill>
                  <a:prstClr val="black"/>
                </a:solidFill>
                <a:latin typeface="Times New Roman" panose="02020603050405020304" pitchFamily="18" charset="0"/>
                <a:ea typeface="+mn-ea"/>
                <a:cs typeface="Times New Roman" panose="02020603050405020304" pitchFamily="18" charset="0"/>
              </a:rPr>
              <a:t> /</a:t>
            </a:r>
            <a:br>
              <a:rPr lang="ru-RU" sz="1600" dirty="0" smtClean="0">
                <a:solidFill>
                  <a:prstClr val="black"/>
                </a:solidFill>
                <a:latin typeface="Times New Roman" panose="02020603050405020304" pitchFamily="18" charset="0"/>
                <a:ea typeface="+mn-ea"/>
                <a:cs typeface="Times New Roman" panose="02020603050405020304" pitchFamily="18" charset="0"/>
              </a:rPr>
            </a:br>
            <a:r>
              <a:rPr lang="ru-RU" sz="1600" dirty="0" smtClean="0">
                <a:solidFill>
                  <a:prstClr val="black"/>
                </a:solidFill>
                <a:latin typeface="Times New Roman" panose="02020603050405020304" pitchFamily="18" charset="0"/>
                <a:ea typeface="+mn-ea"/>
                <a:cs typeface="Times New Roman" panose="02020603050405020304" pitchFamily="18" charset="0"/>
              </a:rPr>
              <a:t>Проектная </a:t>
            </a:r>
            <a:r>
              <a:rPr lang="ru-RU" sz="1600" dirty="0">
                <a:solidFill>
                  <a:prstClr val="black"/>
                </a:solidFill>
                <a:latin typeface="Times New Roman" panose="02020603050405020304" pitchFamily="18" charset="0"/>
                <a:ea typeface="+mn-ea"/>
                <a:cs typeface="Times New Roman" panose="02020603050405020304" pitchFamily="18" charset="0"/>
              </a:rPr>
              <a:t>работа «История становления татарской письменности»</a:t>
            </a:r>
            <a:br>
              <a:rPr lang="ru-RU" sz="1600" dirty="0">
                <a:solidFill>
                  <a:prstClr val="black"/>
                </a:solidFill>
                <a:latin typeface="Times New Roman" panose="02020603050405020304" pitchFamily="18" charset="0"/>
                <a:ea typeface="+mn-ea"/>
                <a:cs typeface="Times New Roman" panose="02020603050405020304" pitchFamily="18" charset="0"/>
              </a:rPr>
            </a:br>
            <a:r>
              <a:rPr lang="ru-RU" sz="1600" dirty="0">
                <a:solidFill>
                  <a:prstClr val="black"/>
                </a:solidFill>
                <a:latin typeface="Times New Roman" panose="02020603050405020304" pitchFamily="18" charset="0"/>
                <a:ea typeface="+mn-ea"/>
                <a:cs typeface="Times New Roman" panose="02020603050405020304" pitchFamily="18" charset="0"/>
              </a:rPr>
              <a:t/>
            </a:r>
            <a:br>
              <a:rPr lang="ru-RU" sz="1600" dirty="0">
                <a:solidFill>
                  <a:prstClr val="black"/>
                </a:solidFill>
                <a:latin typeface="Times New Roman" panose="02020603050405020304" pitchFamily="18" charset="0"/>
                <a:ea typeface="+mn-ea"/>
                <a:cs typeface="Times New Roman" panose="02020603050405020304" pitchFamily="18" charset="0"/>
              </a:rPr>
            </a:br>
            <a:endParaRPr lang="ru-RU" sz="1600" dirty="0"/>
          </a:p>
        </p:txBody>
      </p:sp>
      <p:sp>
        <p:nvSpPr>
          <p:cNvPr id="3" name="Объект 2"/>
          <p:cNvSpPr>
            <a:spLocks noGrp="1"/>
          </p:cNvSpPr>
          <p:nvPr>
            <p:ph sz="half" idx="1"/>
          </p:nvPr>
        </p:nvSpPr>
        <p:spPr>
          <a:xfrm>
            <a:off x="683568" y="1059582"/>
            <a:ext cx="3812232" cy="3888431"/>
          </a:xfrm>
        </p:spPr>
        <p:txBody>
          <a:bodyPr>
            <a:normAutofit fontScale="25000" lnSpcReduction="20000"/>
          </a:bodyPr>
          <a:lstStyle/>
          <a:p>
            <a:pPr marL="0" indent="0">
              <a:lnSpc>
                <a:spcPct val="120000"/>
              </a:lnSpc>
              <a:spcBef>
                <a:spcPts val="0"/>
              </a:spcBef>
              <a:buNone/>
            </a:pPr>
            <a:r>
              <a:rPr lang="ru-RU" sz="3200" b="1" dirty="0">
                <a:latin typeface="Times New Roman" panose="02020603050405020304" pitchFamily="18" charset="0"/>
                <a:cs typeface="Times New Roman" panose="02020603050405020304" pitchFamily="18" charset="0"/>
              </a:rPr>
              <a:t>Проект </a:t>
            </a:r>
            <a:r>
              <a:rPr lang="ru-RU" sz="3200" b="1" dirty="0" err="1">
                <a:latin typeface="Times New Roman" panose="02020603050405020304" pitchFamily="18" charset="0"/>
                <a:cs typeface="Times New Roman" panose="02020603050405020304" pitchFamily="18" charset="0"/>
              </a:rPr>
              <a:t>эше</a:t>
            </a:r>
            <a:r>
              <a:rPr lang="ru-RU" sz="3200" b="1" dirty="0">
                <a:latin typeface="Times New Roman" panose="02020603050405020304" pitchFamily="18" charset="0"/>
                <a:cs typeface="Times New Roman" panose="02020603050405020304" pitchFamily="18" charset="0"/>
              </a:rPr>
              <a:t> «Татар </a:t>
            </a:r>
            <a:r>
              <a:rPr lang="ru-RU" sz="3200" b="1" dirty="0" err="1">
                <a:latin typeface="Times New Roman" panose="02020603050405020304" pitchFamily="18" charset="0"/>
                <a:cs typeface="Times New Roman" panose="02020603050405020304" pitchFamily="18" charset="0"/>
              </a:rPr>
              <a:t>язуының</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барлыкка</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килү</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тарихы</a:t>
            </a:r>
            <a:r>
              <a:rPr lang="ru-RU" sz="3200" b="1" dirty="0">
                <a:latin typeface="Times New Roman" panose="02020603050405020304" pitchFamily="18" charset="0"/>
                <a:cs typeface="Times New Roman" panose="02020603050405020304" pitchFamily="18" charset="0"/>
              </a:rPr>
              <a:t>»</a:t>
            </a:r>
          </a:p>
          <a:p>
            <a:pPr marL="0" indent="0">
              <a:lnSpc>
                <a:spcPct val="120000"/>
              </a:lnSpc>
              <a:spcBef>
                <a:spcPts val="0"/>
              </a:spcBef>
              <a:buNone/>
            </a:pPr>
            <a:r>
              <a:rPr lang="ru-RU" sz="3200" dirty="0" err="1">
                <a:latin typeface="Times New Roman" panose="02020603050405020304" pitchFamily="18" charset="0"/>
                <a:cs typeface="Times New Roman" panose="02020603050405020304" pitchFamily="18" charset="0"/>
              </a:rPr>
              <a:t>Туган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телләр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һәм</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халыклар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бердәмлеге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елы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уңаеннан</a:t>
            </a:r>
            <a:r>
              <a:rPr lang="ru-RU" sz="3200" dirty="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В.П.Чкалов</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исемендәге</a:t>
            </a:r>
            <a:r>
              <a:rPr lang="ru-RU" sz="3200" dirty="0" smtClean="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Шөгер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урта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мәктәбенең</a:t>
            </a:r>
            <a:r>
              <a:rPr lang="ru-RU" sz="3200" dirty="0">
                <a:latin typeface="Times New Roman" panose="02020603050405020304" pitchFamily="18" charset="0"/>
                <a:cs typeface="Times New Roman" panose="02020603050405020304" pitchFamily="18" charset="0"/>
              </a:rPr>
              <a:t> 5 б </a:t>
            </a:r>
            <a:r>
              <a:rPr lang="ru-RU" sz="3200" dirty="0" err="1">
                <a:latin typeface="Times New Roman" panose="02020603050405020304" pitchFamily="18" charset="0"/>
                <a:cs typeface="Times New Roman" panose="02020603050405020304" pitchFamily="18" charset="0"/>
              </a:rPr>
              <a:t>сыйныф</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укучылары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мәктәп</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музеенда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экскурсиядә</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булдылар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Музейда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укучылар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төрле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язулар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белән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язылган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документларга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игътибар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иттеләр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Аларны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аеруча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уку</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йортының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рәсми</a:t>
            </a:r>
            <a:r>
              <a:rPr lang="ru-RU" sz="3200" dirty="0">
                <a:latin typeface="Times New Roman" panose="02020603050405020304" pitchFamily="18" charset="0"/>
                <a:cs typeface="Times New Roman" panose="02020603050405020304" pitchFamily="18" charset="0"/>
              </a:rPr>
              <a:t> документы </a:t>
            </a:r>
            <a:r>
              <a:rPr lang="ru-RU" sz="3200" dirty="0" err="1">
                <a:latin typeface="Times New Roman" panose="02020603050405020304" pitchFamily="18" charset="0"/>
                <a:cs typeface="Times New Roman" panose="02020603050405020304" pitchFamily="18" charset="0"/>
              </a:rPr>
              <a:t>булган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китап</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кызыксындырды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Тарих</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укытучысы</a:t>
            </a:r>
            <a:r>
              <a:rPr lang="ru-RU" sz="3200" dirty="0">
                <a:latin typeface="Times New Roman" panose="02020603050405020304" pitchFamily="18" charset="0"/>
                <a:cs typeface="Times New Roman" panose="02020603050405020304" pitchFamily="18" charset="0"/>
              </a:rPr>
              <a:t> Кириллова Л.А. </a:t>
            </a:r>
            <a:r>
              <a:rPr lang="ru-RU" sz="3200" dirty="0" err="1">
                <a:latin typeface="Times New Roman" panose="02020603050405020304" pitchFamily="18" charset="0"/>
                <a:cs typeface="Times New Roman" panose="02020603050405020304" pitchFamily="18" charset="0"/>
              </a:rPr>
              <a:t>җитәкчелегендә</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укучылар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эзләнү-тикшеренү</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эшчәнлеген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башлап</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җибәрделәр</a:t>
            </a:r>
            <a:r>
              <a:rPr lang="ru-RU" sz="3200" dirty="0">
                <a:latin typeface="Times New Roman" panose="02020603050405020304" pitchFamily="18" charset="0"/>
                <a:cs typeface="Times New Roman" panose="02020603050405020304" pitchFamily="18" charset="0"/>
              </a:rPr>
              <a:t>. Музей экспонаты 1920-1930 </a:t>
            </a:r>
            <a:r>
              <a:rPr lang="ru-RU" sz="3200" dirty="0" err="1">
                <a:latin typeface="Times New Roman" panose="02020603050405020304" pitchFamily="18" charset="0"/>
                <a:cs typeface="Times New Roman" panose="02020603050405020304" pitchFamily="18" charset="0"/>
              </a:rPr>
              <a:t>елларда</a:t>
            </a:r>
            <a:r>
              <a:rPr lang="ru-RU" sz="3200" dirty="0">
                <a:latin typeface="Times New Roman" panose="02020603050405020304" pitchFamily="18" charset="0"/>
                <a:cs typeface="Times New Roman" panose="02020603050405020304" pitchFamily="18" charset="0"/>
              </a:rPr>
              <a:t> татар </a:t>
            </a:r>
            <a:r>
              <a:rPr lang="ru-RU" sz="3200" dirty="0" err="1">
                <a:latin typeface="Times New Roman" panose="02020603050405020304" pitchFamily="18" charset="0"/>
                <a:cs typeface="Times New Roman" panose="02020603050405020304" pitchFamily="18" charset="0"/>
              </a:rPr>
              <a:t>язуының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барлыкка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килү</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мәсьәләсен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карарга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мөмкинлек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бирде</a:t>
            </a:r>
            <a:r>
              <a:rPr lang="ru-RU" sz="3200" dirty="0">
                <a:latin typeface="Times New Roman" panose="02020603050405020304" pitchFamily="18" charset="0"/>
                <a:cs typeface="Times New Roman" panose="02020603050405020304" pitchFamily="18" charset="0"/>
              </a:rPr>
              <a:t>.</a:t>
            </a:r>
          </a:p>
          <a:p>
            <a:pPr marL="0" indent="0">
              <a:lnSpc>
                <a:spcPct val="120000"/>
              </a:lnSpc>
              <a:spcBef>
                <a:spcPts val="0"/>
              </a:spcBef>
              <a:buNone/>
            </a:pPr>
            <a:r>
              <a:rPr lang="ru-RU" sz="3200" dirty="0" err="1">
                <a:latin typeface="Times New Roman" panose="02020603050405020304" pitchFamily="18" charset="0"/>
                <a:cs typeface="Times New Roman" panose="02020603050405020304" pitchFamily="18" charset="0"/>
              </a:rPr>
              <a:t>Максат</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халкыбызның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язмышы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өчен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мөһим</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мәсьәләне</a:t>
            </a:r>
            <a:r>
              <a:rPr lang="ru-RU" sz="3200" dirty="0">
                <a:latin typeface="Times New Roman" panose="02020603050405020304" pitchFamily="18" charset="0"/>
                <a:cs typeface="Times New Roman" panose="02020603050405020304" pitchFamily="18" charset="0"/>
              </a:rPr>
              <a:t>-татар </a:t>
            </a:r>
            <a:r>
              <a:rPr lang="ru-RU" sz="3200" dirty="0" err="1">
                <a:latin typeface="Times New Roman" panose="02020603050405020304" pitchFamily="18" charset="0"/>
                <a:cs typeface="Times New Roman" panose="02020603050405020304" pitchFamily="18" charset="0"/>
              </a:rPr>
              <a:t>язуының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барлыкка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килү</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тарихын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карау</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Язу-кеше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акылының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иң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зур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казанышларының</a:t>
            </a:r>
            <a:r>
              <a:rPr lang="ru-RU" sz="3200" dirty="0">
                <a:latin typeface="Times New Roman" panose="02020603050405020304" pitchFamily="18" charset="0"/>
                <a:cs typeface="Times New Roman" panose="02020603050405020304" pitchFamily="18" charset="0"/>
              </a:rPr>
              <a:t> берсе. </a:t>
            </a:r>
            <a:r>
              <a:rPr lang="ru-RU" sz="3200" dirty="0" err="1">
                <a:latin typeface="Times New Roman" panose="02020603050405020304" pitchFamily="18" charset="0"/>
                <a:cs typeface="Times New Roman" panose="02020603050405020304" pitchFamily="18" charset="0"/>
              </a:rPr>
              <a:t>Ул</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җәмгыятьнең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мәдәни</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үсешенә</a:t>
            </a:r>
            <a:r>
              <a:rPr lang="ru-RU" sz="3200" dirty="0">
                <a:latin typeface="Times New Roman" panose="02020603050405020304" pitchFamily="18" charset="0"/>
                <a:cs typeface="Times New Roman" panose="02020603050405020304" pitchFamily="18" charset="0"/>
              </a:rPr>
              <a:t> практик </a:t>
            </a:r>
            <a:r>
              <a:rPr lang="ru-RU" sz="3200" dirty="0" err="1">
                <a:latin typeface="Times New Roman" panose="02020603050405020304" pitchFamily="18" charset="0"/>
                <a:cs typeface="Times New Roman" panose="02020603050405020304" pitchFamily="18" charset="0"/>
              </a:rPr>
              <a:t>ихтыяҗ</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буларак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барлыкка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килгән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Язу</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ул</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күптән</a:t>
            </a:r>
            <a:r>
              <a:rPr lang="ru-RU" sz="3200" dirty="0">
                <a:latin typeface="Times New Roman" panose="02020603050405020304" pitchFamily="18" charset="0"/>
                <a:cs typeface="Times New Roman" panose="02020603050405020304" pitchFamily="18" charset="0"/>
              </a:rPr>
              <a:t> юкка </a:t>
            </a:r>
            <a:r>
              <a:rPr lang="ru-RU" sz="3200" dirty="0" err="1">
                <a:latin typeface="Times New Roman" panose="02020603050405020304" pitchFamily="18" charset="0"/>
                <a:cs typeface="Times New Roman" panose="02020603050405020304" pitchFamily="18" charset="0"/>
              </a:rPr>
              <a:t>чыккан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халыклар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цивилизацияләр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һәм</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безнең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бүгенге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һәм</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киләчәк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арасындагы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күпер</a:t>
            </a:r>
            <a:r>
              <a:rPr lang="ru-RU" sz="3200" dirty="0">
                <a:latin typeface="Times New Roman" panose="02020603050405020304" pitchFamily="18" charset="0"/>
                <a:cs typeface="Times New Roman" panose="02020603050405020304" pitchFamily="18" charset="0"/>
              </a:rPr>
              <a:t>.</a:t>
            </a:r>
          </a:p>
          <a:p>
            <a:pPr>
              <a:lnSpc>
                <a:spcPct val="120000"/>
              </a:lnSpc>
              <a:spcBef>
                <a:spcPts val="0"/>
              </a:spcBef>
            </a:pPr>
            <a:endParaRPr lang="ru-RU" sz="3200" dirty="0">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ru-RU" sz="3200" b="1" dirty="0">
                <a:latin typeface="Times New Roman" panose="02020603050405020304" pitchFamily="18" charset="0"/>
                <a:cs typeface="Times New Roman" panose="02020603050405020304" pitchFamily="18" charset="0"/>
              </a:rPr>
              <a:t>Проектная работа «История становления татарской письменности»</a:t>
            </a:r>
          </a:p>
          <a:p>
            <a:pPr marL="0" indent="0">
              <a:lnSpc>
                <a:spcPct val="120000"/>
              </a:lnSpc>
              <a:spcBef>
                <a:spcPts val="0"/>
              </a:spcBef>
              <a:buNone/>
            </a:pPr>
            <a:r>
              <a:rPr lang="ru-RU" sz="3200" dirty="0">
                <a:latin typeface="Times New Roman" panose="02020603050405020304" pitchFamily="18" charset="0"/>
                <a:cs typeface="Times New Roman" panose="02020603050405020304" pitchFamily="18" charset="0"/>
              </a:rPr>
              <a:t>В рамках Года родных языков и народного единства в МБОУ « </a:t>
            </a:r>
            <a:r>
              <a:rPr lang="ru-RU" sz="3200" dirty="0" err="1">
                <a:latin typeface="Times New Roman" panose="02020603050405020304" pitchFamily="18" charset="0"/>
                <a:cs typeface="Times New Roman" panose="02020603050405020304" pitchFamily="18" charset="0"/>
              </a:rPr>
              <a:t>Шугуровская</a:t>
            </a:r>
            <a:r>
              <a:rPr lang="ru-RU" sz="3200" dirty="0">
                <a:latin typeface="Times New Roman" panose="02020603050405020304" pitchFamily="18" charset="0"/>
                <a:cs typeface="Times New Roman" panose="02020603050405020304" pitchFamily="18" charset="0"/>
              </a:rPr>
              <a:t> СОШ имени В. П. Чкалова»   учащиеся 5 б класса посетили школьный музей. Школьники, посещая музей, обратили внимание   на документы, написанные различными письменами. Особенно их заинтересовала книга, представляющая собой  официальный документ образовательного учреждения. Под руководством учителя истории Кирилловой Л.А. учащиеся начали исследовательскую деятельность, которая позволила на конкретном музейном экспонате рассмотреть вопрос становления татарской письменности в 1920-1930-е годы. </a:t>
            </a:r>
          </a:p>
          <a:p>
            <a:pPr marL="0" indent="0">
              <a:lnSpc>
                <a:spcPct val="120000"/>
              </a:lnSpc>
              <a:spcBef>
                <a:spcPts val="0"/>
              </a:spcBef>
              <a:buNone/>
            </a:pPr>
            <a:r>
              <a:rPr lang="ru-RU" sz="3200" dirty="0">
                <a:latin typeface="Times New Roman" panose="02020603050405020304" pitchFamily="18" charset="0"/>
                <a:cs typeface="Times New Roman" panose="02020603050405020304" pitchFamily="18" charset="0"/>
              </a:rPr>
              <a:t>Цель:  рассмотрение судьбоносного  вопроса для нашего народа: история становления татарской письменности.</a:t>
            </a:r>
          </a:p>
          <a:p>
            <a:pPr marL="0" indent="0">
              <a:lnSpc>
                <a:spcPct val="120000"/>
              </a:lnSpc>
              <a:spcBef>
                <a:spcPts val="0"/>
              </a:spcBef>
              <a:buNone/>
            </a:pPr>
            <a:r>
              <a:rPr lang="ru-RU" sz="3200" dirty="0">
                <a:latin typeface="Times New Roman" panose="02020603050405020304" pitchFamily="18" charset="0"/>
                <a:cs typeface="Times New Roman" panose="02020603050405020304" pitchFamily="18" charset="0"/>
              </a:rPr>
              <a:t> Письмо – одно из величайших завоеваний человеческого ума. Оно возникло как практическая необходимость культурного развития общества.     Письмо – это мост между давно исчезнувшими народами, цивилизациями и нами; между сегодняшним и будущим.</a:t>
            </a:r>
          </a:p>
          <a:p>
            <a:endParaRPr lang="ru-RU" dirty="0"/>
          </a:p>
          <a:p>
            <a:endParaRPr lang="ru-RU" dirty="0"/>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6</a:t>
            </a:fld>
            <a:endParaRPr lang="ru-RU"/>
          </a:p>
        </p:txBody>
      </p:sp>
      <p:pic>
        <p:nvPicPr>
          <p:cNvPr id="1027" name="Picture 3"/>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946397" y="1200150"/>
            <a:ext cx="3442206" cy="339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1947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5256584" cy="857250"/>
          </a:xfrm>
        </p:spPr>
        <p:txBody>
          <a:bodyPr>
            <a:noAutofit/>
          </a:bodyPr>
          <a:lstStyle/>
          <a:p>
            <a:pPr lvl="0">
              <a:spcBef>
                <a:spcPct val="20000"/>
              </a:spcBef>
            </a:pPr>
            <a:r>
              <a:rPr lang="ru-RU" sz="1400" dirty="0">
                <a:solidFill>
                  <a:prstClr val="black"/>
                </a:solidFill>
                <a:latin typeface="Times New Roman" panose="02020603050405020304" pitchFamily="18" charset="0"/>
                <a:ea typeface="+mn-ea"/>
                <a:cs typeface="Times New Roman" panose="02020603050405020304" pitchFamily="18" charset="0"/>
              </a:rPr>
              <a:t>Мастер-класс “Татар </a:t>
            </a:r>
            <a:r>
              <a:rPr lang="ru-RU" sz="1400" dirty="0" err="1">
                <a:solidFill>
                  <a:prstClr val="black"/>
                </a:solidFill>
                <a:latin typeface="Times New Roman" panose="02020603050405020304" pitchFamily="18" charset="0"/>
                <a:ea typeface="+mn-ea"/>
                <a:cs typeface="Times New Roman" panose="02020603050405020304" pitchFamily="18" charset="0"/>
              </a:rPr>
              <a:t>милли</a:t>
            </a:r>
            <a:r>
              <a:rPr lang="ru-RU" sz="1400" dirty="0">
                <a:solidFill>
                  <a:prstClr val="black"/>
                </a:solidFill>
                <a:latin typeface="Times New Roman" panose="02020603050405020304" pitchFamily="18" charset="0"/>
                <a:ea typeface="+mn-ea"/>
                <a:cs typeface="Times New Roman" panose="02020603050405020304" pitchFamily="18" charset="0"/>
              </a:rPr>
              <a:t> </a:t>
            </a:r>
            <a:r>
              <a:rPr lang="ru-RU" sz="1400" dirty="0" err="1">
                <a:solidFill>
                  <a:prstClr val="black"/>
                </a:solidFill>
                <a:latin typeface="Times New Roman" panose="02020603050405020304" pitchFamily="18" charset="0"/>
                <a:ea typeface="+mn-ea"/>
                <a:cs typeface="Times New Roman" panose="02020603050405020304" pitchFamily="18" charset="0"/>
              </a:rPr>
              <a:t>ризыклары</a:t>
            </a:r>
            <a:r>
              <a:rPr lang="ru-RU" sz="1400" dirty="0" smtClean="0">
                <a:solidFill>
                  <a:prstClr val="black"/>
                </a:solidFill>
                <a:latin typeface="Times New Roman" panose="02020603050405020304" pitchFamily="18" charset="0"/>
                <a:ea typeface="+mn-ea"/>
                <a:cs typeface="Times New Roman" panose="02020603050405020304" pitchFamily="18" charset="0"/>
              </a:rPr>
              <a:t>” \ </a:t>
            </a:r>
            <a:r>
              <a:rPr lang="ru-RU" sz="1400" dirty="0">
                <a:solidFill>
                  <a:prstClr val="black"/>
                </a:solidFill>
                <a:latin typeface="Times New Roman" panose="02020603050405020304" pitchFamily="18" charset="0"/>
                <a:ea typeface="+mn-ea"/>
                <a:cs typeface="Times New Roman" panose="02020603050405020304" pitchFamily="18" charset="0"/>
              </a:rPr>
              <a:t>Мастер -класс «Татарские национальные блюда</a:t>
            </a:r>
            <a:br>
              <a:rPr lang="ru-RU" sz="1400" dirty="0">
                <a:solidFill>
                  <a:prstClr val="black"/>
                </a:solidFill>
                <a:latin typeface="Times New Roman" panose="02020603050405020304" pitchFamily="18" charset="0"/>
                <a:ea typeface="+mn-ea"/>
                <a:cs typeface="Times New Roman" panose="02020603050405020304" pitchFamily="18" charset="0"/>
              </a:rPr>
            </a:br>
            <a:r>
              <a:rPr lang="ru-RU" sz="1400" dirty="0">
                <a:solidFill>
                  <a:prstClr val="black"/>
                </a:solidFill>
                <a:latin typeface="Times New Roman" panose="02020603050405020304" pitchFamily="18" charset="0"/>
                <a:ea typeface="+mn-ea"/>
                <a:cs typeface="Times New Roman" panose="02020603050405020304" pitchFamily="18" charset="0"/>
              </a:rPr>
              <a:t/>
            </a:r>
            <a:br>
              <a:rPr lang="ru-RU" sz="1400" dirty="0">
                <a:solidFill>
                  <a:prstClr val="black"/>
                </a:solidFill>
                <a:latin typeface="Times New Roman" panose="02020603050405020304" pitchFamily="18" charset="0"/>
                <a:ea typeface="+mn-ea"/>
                <a:cs typeface="Times New Roman" panose="02020603050405020304" pitchFamily="18" charset="0"/>
              </a:rPr>
            </a:br>
            <a:endParaRPr lang="ru-RU" sz="1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457200" y="843558"/>
            <a:ext cx="4038600" cy="3751065"/>
          </a:xfrm>
        </p:spPr>
        <p:txBody>
          <a:bodyPr>
            <a:normAutofit fontScale="25000" lnSpcReduction="20000"/>
          </a:bodyPr>
          <a:lstStyle/>
          <a:p>
            <a:pPr marL="0" indent="0" algn="just">
              <a:buNone/>
            </a:pPr>
            <a:r>
              <a:rPr lang="ru-RU" sz="3600" dirty="0" smtClean="0">
                <a:latin typeface="Times New Roman" panose="02020603050405020304" pitchFamily="18" charset="0"/>
                <a:cs typeface="Times New Roman" panose="02020603050405020304" pitchFamily="18" charset="0"/>
              </a:rPr>
              <a:t>Мастер-класс </a:t>
            </a:r>
            <a:r>
              <a:rPr lang="ru-RU" sz="3600" dirty="0">
                <a:latin typeface="Times New Roman" panose="02020603050405020304" pitchFamily="18" charset="0"/>
                <a:cs typeface="Times New Roman" panose="02020603050405020304" pitchFamily="18" charset="0"/>
              </a:rPr>
              <a:t>“Татар </a:t>
            </a:r>
            <a:r>
              <a:rPr lang="ru-RU" sz="3600" dirty="0" err="1">
                <a:latin typeface="Times New Roman" panose="02020603050405020304" pitchFamily="18" charset="0"/>
                <a:cs typeface="Times New Roman" panose="02020603050405020304" pitchFamily="18" charset="0"/>
              </a:rPr>
              <a:t>милли</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ризыклары</a:t>
            </a:r>
            <a:r>
              <a:rPr lang="ru-RU" sz="3600" dirty="0">
                <a:latin typeface="Times New Roman" panose="02020603050405020304" pitchFamily="18" charset="0"/>
                <a:cs typeface="Times New Roman" panose="02020603050405020304" pitchFamily="18" charset="0"/>
              </a:rPr>
              <a:t>”</a:t>
            </a:r>
          </a:p>
          <a:p>
            <a:pPr marL="0" indent="0" algn="just">
              <a:buNone/>
            </a:pPr>
            <a:r>
              <a:rPr lang="ru-RU" sz="3600" dirty="0" smtClean="0">
                <a:latin typeface="Times New Roman" panose="02020603050405020304" pitchFamily="18" charset="0"/>
                <a:cs typeface="Times New Roman" panose="02020603050405020304" pitchFamily="18" charset="0"/>
              </a:rPr>
              <a:t>17 </a:t>
            </a:r>
            <a:r>
              <a:rPr lang="ru-RU" sz="3600" dirty="0">
                <a:latin typeface="Times New Roman" panose="02020603050405020304" pitchFamily="18" charset="0"/>
                <a:cs typeface="Times New Roman" panose="02020603050405020304" pitchFamily="18" charset="0"/>
              </a:rPr>
              <a:t>март </a:t>
            </a:r>
            <a:r>
              <a:rPr lang="ru-RU" sz="3600" dirty="0" err="1">
                <a:latin typeface="Times New Roman" panose="02020603050405020304" pitchFamily="18" charset="0"/>
                <a:cs typeface="Times New Roman" panose="02020603050405020304" pitchFamily="18" charset="0"/>
              </a:rPr>
              <a:t>көнне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Туган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телләр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һәм</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халыклар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бердәмлеге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елы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уңаеннан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В.П.Чкалов</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исемендәге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Шөгер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урта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мәктәбенең</a:t>
            </a:r>
            <a:r>
              <a:rPr lang="ru-RU" sz="3600" dirty="0">
                <a:latin typeface="Times New Roman" panose="02020603050405020304" pitchFamily="18" charset="0"/>
                <a:cs typeface="Times New Roman" panose="02020603050405020304" pitchFamily="18" charset="0"/>
              </a:rPr>
              <a:t> 10 </a:t>
            </a:r>
            <a:r>
              <a:rPr lang="ru-RU" sz="3600" dirty="0" err="1">
                <a:latin typeface="Times New Roman" panose="02020603050405020304" pitchFamily="18" charset="0"/>
                <a:cs typeface="Times New Roman" panose="02020603050405020304" pitchFamily="18" charset="0"/>
              </a:rPr>
              <a:t>сыйныф</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укучылары</a:t>
            </a:r>
            <a:r>
              <a:rPr lang="ru-RU" sz="3600" dirty="0">
                <a:latin typeface="Times New Roman" panose="02020603050405020304" pitchFamily="18" charset="0"/>
                <a:cs typeface="Times New Roman" panose="02020603050405020304" pitchFamily="18" charset="0"/>
              </a:rPr>
              <a:t> “Татар </a:t>
            </a:r>
            <a:r>
              <a:rPr lang="ru-RU" sz="3600" dirty="0" err="1">
                <a:latin typeface="Times New Roman" panose="02020603050405020304" pitchFamily="18" charset="0"/>
                <a:cs typeface="Times New Roman" panose="02020603050405020304" pitchFamily="18" charset="0"/>
              </a:rPr>
              <a:t>милли</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ашлары”исемле</a:t>
            </a:r>
            <a:r>
              <a:rPr lang="ru-RU" sz="3600" dirty="0">
                <a:latin typeface="Times New Roman" panose="02020603050405020304" pitchFamily="18" charset="0"/>
                <a:cs typeface="Times New Roman" panose="02020603050405020304" pitchFamily="18" charset="0"/>
              </a:rPr>
              <a:t> мастер-</a:t>
            </a:r>
            <a:r>
              <a:rPr lang="ru-RU" sz="3600" dirty="0" err="1">
                <a:latin typeface="Times New Roman" panose="02020603050405020304" pitchFamily="18" charset="0"/>
                <a:cs typeface="Times New Roman" panose="02020603050405020304" pitchFamily="18" charset="0"/>
              </a:rPr>
              <a:t>классында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катнаштылар</a:t>
            </a:r>
            <a:r>
              <a:rPr lang="ru-RU" sz="3600" dirty="0">
                <a:latin typeface="Times New Roman" panose="02020603050405020304" pitchFamily="18" charset="0"/>
                <a:cs typeface="Times New Roman" panose="02020603050405020304" pitchFamily="18" charset="0"/>
              </a:rPr>
              <a:t>. Технология </a:t>
            </a:r>
            <a:r>
              <a:rPr lang="ru-RU" sz="3600" dirty="0" err="1">
                <a:latin typeface="Times New Roman" panose="02020603050405020304" pitchFamily="18" charset="0"/>
                <a:cs typeface="Times New Roman" panose="02020603050405020304" pitchFamily="18" charset="0"/>
              </a:rPr>
              <a:t>укытучысы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Фасыхова</a:t>
            </a:r>
            <a:r>
              <a:rPr lang="ru-RU" sz="3600" dirty="0">
                <a:latin typeface="Times New Roman" panose="02020603050405020304" pitchFamily="18" charset="0"/>
                <a:cs typeface="Times New Roman" panose="02020603050405020304" pitchFamily="18" charset="0"/>
              </a:rPr>
              <a:t> Г. Н. </a:t>
            </a:r>
            <a:r>
              <a:rPr lang="ru-RU" sz="3600" dirty="0" err="1">
                <a:latin typeface="Times New Roman" panose="02020603050405020304" pitchFamily="18" charset="0"/>
                <a:cs typeface="Times New Roman" panose="02020603050405020304" pitchFamily="18" charset="0"/>
              </a:rPr>
              <a:t>җитәкчелегендә</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укучылар</a:t>
            </a:r>
            <a:r>
              <a:rPr lang="ru-RU" sz="3600" dirty="0">
                <a:latin typeface="Times New Roman" panose="02020603050405020304" pitchFamily="18" charset="0"/>
                <a:cs typeface="Times New Roman" panose="02020603050405020304" pitchFamily="18" charset="0"/>
              </a:rPr>
              <a:t> татар </a:t>
            </a:r>
            <a:r>
              <a:rPr lang="ru-RU" sz="3600" dirty="0" err="1">
                <a:latin typeface="Times New Roman" panose="02020603050405020304" pitchFamily="18" charset="0"/>
                <a:cs typeface="Times New Roman" panose="02020603050405020304" pitchFamily="18" charset="0"/>
              </a:rPr>
              <a:t>халкының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милли</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ризыклары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белән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таныштылар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һәм</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чәкчәк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пешерделәр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Мәктәп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ашханә</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пешекчесе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Вафина</a:t>
            </a:r>
            <a:r>
              <a:rPr lang="ru-RU" sz="3600" dirty="0">
                <a:latin typeface="Times New Roman" panose="02020603050405020304" pitchFamily="18" charset="0"/>
                <a:cs typeface="Times New Roman" panose="02020603050405020304" pitchFamily="18" charset="0"/>
              </a:rPr>
              <a:t> Л. </a:t>
            </a:r>
            <a:r>
              <a:rPr lang="ru-RU" sz="3600" dirty="0" err="1">
                <a:latin typeface="Times New Roman" panose="02020603050405020304" pitchFamily="18" charset="0"/>
                <a:cs typeface="Times New Roman" panose="02020603050405020304" pitchFamily="18" charset="0"/>
              </a:rPr>
              <a:t>татлы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чәй</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ризыгын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әзерләү</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серләре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һәм</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нечкәлекләре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белән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уртаклашты</a:t>
            </a:r>
            <a:r>
              <a:rPr lang="ru-RU" sz="3600" dirty="0">
                <a:latin typeface="Times New Roman" panose="02020603050405020304" pitchFamily="18" charset="0"/>
                <a:cs typeface="Times New Roman" panose="02020603050405020304" pitchFamily="18" charset="0"/>
              </a:rPr>
              <a:t>.</a:t>
            </a:r>
          </a:p>
          <a:p>
            <a:pPr marL="0" indent="0" algn="just">
              <a:buNone/>
            </a:pPr>
            <a:r>
              <a:rPr lang="ru-RU" sz="3600" dirty="0" err="1" smtClean="0">
                <a:latin typeface="Times New Roman" panose="02020603050405020304" pitchFamily="18" charset="0"/>
                <a:cs typeface="Times New Roman" panose="02020603050405020304" pitchFamily="18" charset="0"/>
              </a:rPr>
              <a:t>Максаты</a:t>
            </a:r>
            <a:r>
              <a:rPr lang="ru-RU" sz="3600" dirty="0">
                <a:latin typeface="Times New Roman" panose="02020603050405020304" pitchFamily="18" charset="0"/>
                <a:cs typeface="Times New Roman" panose="02020603050405020304" pitchFamily="18" charset="0"/>
              </a:rPr>
              <a:t>: татар </a:t>
            </a:r>
            <a:r>
              <a:rPr lang="ru-RU" sz="3600" dirty="0" err="1">
                <a:latin typeface="Times New Roman" panose="02020603050405020304" pitchFamily="18" charset="0"/>
                <a:cs typeface="Times New Roman" panose="02020603050405020304" pitchFamily="18" charset="0"/>
              </a:rPr>
              <a:t>милли</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ашларының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үзенчәлекләрен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өйрәнү</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укучыларны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милли</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ризыклар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пешерергә</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өйрәтү</a:t>
            </a:r>
            <a:r>
              <a:rPr lang="ru-RU" sz="3600" dirty="0">
                <a:latin typeface="Times New Roman" panose="02020603050405020304" pitchFamily="18" charset="0"/>
                <a:cs typeface="Times New Roman" panose="02020603050405020304" pitchFamily="18" charset="0"/>
              </a:rPr>
              <a:t>. Татар </a:t>
            </a:r>
            <a:r>
              <a:rPr lang="ru-RU" sz="3600" dirty="0" err="1">
                <a:latin typeface="Times New Roman" panose="02020603050405020304" pitchFamily="18" charset="0"/>
                <a:cs typeface="Times New Roman" panose="02020603050405020304" pitchFamily="18" charset="0"/>
              </a:rPr>
              <a:t>халкының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кунакчыллыгын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күрсәтүче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иң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тәмле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милли</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ризыгы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чәк-чәк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санала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Вак-вак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итеп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турап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майда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пешерелгән</a:t>
            </a:r>
            <a:r>
              <a:rPr lang="ru-RU" sz="3600" dirty="0">
                <a:latin typeface="Times New Roman" panose="02020603050405020304" pitchFamily="18" charset="0"/>
                <a:cs typeface="Times New Roman" panose="02020603050405020304" pitchFamily="18" charset="0"/>
              </a:rPr>
              <a:t>, бал </a:t>
            </a:r>
            <a:r>
              <a:rPr lang="ru-RU" sz="3600" dirty="0" err="1">
                <a:latin typeface="Times New Roman" panose="02020603050405020304" pitchFamily="18" charset="0"/>
                <a:cs typeface="Times New Roman" panose="02020603050405020304" pitchFamily="18" charset="0"/>
              </a:rPr>
              <a:t>белән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катырылган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бу</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татлы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камыр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ризыгын</a:t>
            </a:r>
            <a:r>
              <a:rPr lang="ru-RU" sz="3600" dirty="0">
                <a:latin typeface="Times New Roman" panose="02020603050405020304" pitchFamily="18" charset="0"/>
                <a:cs typeface="Times New Roman" panose="02020603050405020304" pitchFamily="18" charset="0"/>
              </a:rPr>
              <a:t> туй </a:t>
            </a:r>
            <a:r>
              <a:rPr lang="ru-RU" sz="3600" dirty="0" err="1">
                <a:latin typeface="Times New Roman" panose="02020603050405020304" pitchFamily="18" charset="0"/>
                <a:cs typeface="Times New Roman" panose="02020603050405020304" pitchFamily="18" charset="0"/>
              </a:rPr>
              <a:t>табынына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куялар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кунакка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барганда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күчтәнәч</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итеп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алалар</a:t>
            </a:r>
            <a:r>
              <a:rPr lang="ru-RU" sz="3600" dirty="0">
                <a:latin typeface="Times New Roman" panose="02020603050405020304" pitchFamily="18" charset="0"/>
                <a:cs typeface="Times New Roman" panose="02020603050405020304" pitchFamily="18" charset="0"/>
              </a:rPr>
              <a:t>.</a:t>
            </a:r>
          </a:p>
          <a:p>
            <a:pPr marL="0" indent="0" algn="just">
              <a:buNone/>
            </a:pPr>
            <a:r>
              <a:rPr lang="ru-RU" sz="3600" dirty="0" smtClean="0">
                <a:latin typeface="Times New Roman" panose="02020603050405020304" pitchFamily="18" charset="0"/>
                <a:cs typeface="Times New Roman" panose="02020603050405020304" pitchFamily="18" charset="0"/>
              </a:rPr>
              <a:t>Татар </a:t>
            </a:r>
            <a:r>
              <a:rPr lang="ru-RU" sz="3600" dirty="0" err="1">
                <a:latin typeface="Times New Roman" panose="02020603050405020304" pitchFamily="18" charset="0"/>
                <a:cs typeface="Times New Roman" panose="02020603050405020304" pitchFamily="18" charset="0"/>
              </a:rPr>
              <a:t>халкының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аш</a:t>
            </a:r>
            <a:r>
              <a:rPr lang="ru-RU" sz="3600" dirty="0">
                <a:latin typeface="Times New Roman" panose="02020603050405020304" pitchFamily="18" charset="0"/>
                <a:cs typeface="Times New Roman" panose="02020603050405020304" pitchFamily="18" charset="0"/>
              </a:rPr>
              <a:t>-су </a:t>
            </a:r>
            <a:r>
              <a:rPr lang="ru-RU" sz="3600" dirty="0" err="1">
                <a:latin typeface="Times New Roman" panose="02020603050405020304" pitchFamily="18" charset="0"/>
                <a:cs typeface="Times New Roman" panose="02020603050405020304" pitchFamily="18" charset="0"/>
              </a:rPr>
              <a:t>сәнгате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үзенең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милли</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һәм</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мәдәни</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традицияләре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белән</a:t>
            </a:r>
            <a:r>
              <a:rPr lang="ru-RU" sz="3600" dirty="0">
                <a:latin typeface="Times New Roman" panose="02020603050405020304" pitchFamily="18" charset="0"/>
                <a:cs typeface="Times New Roman" panose="02020603050405020304" pitchFamily="18" charset="0"/>
              </a:rPr>
              <a:t> бай. </a:t>
            </a:r>
            <a:r>
              <a:rPr lang="ru-RU" sz="3600" dirty="0" err="1">
                <a:latin typeface="Times New Roman" panose="02020603050405020304" pitchFamily="18" charset="0"/>
                <a:cs typeface="Times New Roman" panose="02020603050405020304" pitchFamily="18" charset="0"/>
              </a:rPr>
              <a:t>Күп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гасырлык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тарих</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барышында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үзенчәлекле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милли</a:t>
            </a:r>
            <a:r>
              <a:rPr lang="ru-RU" sz="3600" dirty="0">
                <a:latin typeface="Times New Roman" panose="02020603050405020304" pitchFamily="18" charset="0"/>
                <a:cs typeface="Times New Roman" panose="02020603050405020304" pitchFamily="18" charset="0"/>
              </a:rPr>
              <a:t> кухня </a:t>
            </a:r>
            <a:r>
              <a:rPr lang="ru-RU" sz="3600" dirty="0" err="1">
                <a:latin typeface="Times New Roman" panose="02020603050405020304" pitchFamily="18" charset="0"/>
                <a:cs typeface="Times New Roman" panose="02020603050405020304" pitchFamily="18" charset="0"/>
              </a:rPr>
              <a:t>барлыкка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килде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ул</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безнең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көннәргә</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кадәр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үзенчәлекле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сыйфатларын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саклап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калды</a:t>
            </a:r>
            <a:r>
              <a:rPr lang="ru-RU" sz="3600" dirty="0">
                <a:latin typeface="Times New Roman" panose="02020603050405020304" pitchFamily="18" charset="0"/>
                <a:cs typeface="Times New Roman" panose="02020603050405020304" pitchFamily="18" charset="0"/>
              </a:rPr>
              <a:t>.</a:t>
            </a:r>
          </a:p>
          <a:p>
            <a:pPr marL="0" indent="0" algn="just">
              <a:buNone/>
            </a:pPr>
            <a:r>
              <a:rPr lang="ru-RU" sz="3600" dirty="0" err="1" smtClean="0">
                <a:latin typeface="Times New Roman" panose="02020603050405020304" pitchFamily="18" charset="0"/>
                <a:cs typeface="Times New Roman" panose="02020603050405020304" pitchFamily="18" charset="0"/>
              </a:rPr>
              <a:t>Чараны</a:t>
            </a:r>
            <a:r>
              <a:rPr lang="ru-RU" sz="3600" dirty="0" smtClean="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чәй</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табыны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йомгаклады,укучылар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чәк-чәк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белән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күмәкләшеп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чәй</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эчте</a:t>
            </a:r>
            <a:r>
              <a:rPr lang="ru-RU" sz="3600" dirty="0">
                <a:latin typeface="Times New Roman" panose="02020603050405020304" pitchFamily="18" charset="0"/>
                <a:cs typeface="Times New Roman" panose="02020603050405020304" pitchFamily="18" charset="0"/>
              </a:rPr>
              <a:t>.</a:t>
            </a:r>
          </a:p>
          <a:p>
            <a:pPr algn="just"/>
            <a:endParaRPr lang="ru-RU" sz="3600" dirty="0">
              <a:latin typeface="Times New Roman" panose="02020603050405020304" pitchFamily="18" charset="0"/>
              <a:cs typeface="Times New Roman" panose="02020603050405020304" pitchFamily="18" charset="0"/>
            </a:endParaRPr>
          </a:p>
          <a:p>
            <a:pPr marL="0" indent="0" algn="just">
              <a:buNone/>
            </a:pPr>
            <a:r>
              <a:rPr lang="ru-RU" sz="3600" dirty="0">
                <a:latin typeface="Times New Roman" panose="02020603050405020304" pitchFamily="18" charset="0"/>
                <a:cs typeface="Times New Roman" panose="02020603050405020304" pitchFamily="18" charset="0"/>
              </a:rPr>
              <a:t>Мастер -класс «Татарские национальные блюда</a:t>
            </a:r>
          </a:p>
          <a:p>
            <a:pPr marL="0" indent="0" algn="just">
              <a:buNone/>
            </a:pPr>
            <a:r>
              <a:rPr lang="ru-RU" sz="3600" dirty="0" smtClean="0">
                <a:latin typeface="Times New Roman" panose="02020603050405020304" pitchFamily="18" charset="0"/>
                <a:cs typeface="Times New Roman" panose="02020603050405020304" pitchFamily="18" charset="0"/>
              </a:rPr>
              <a:t>17 </a:t>
            </a:r>
            <a:r>
              <a:rPr lang="ru-RU" sz="3600" dirty="0">
                <a:latin typeface="Times New Roman" panose="02020603050405020304" pitchFamily="18" charset="0"/>
                <a:cs typeface="Times New Roman" panose="02020603050405020304" pitchFamily="18" charset="0"/>
              </a:rPr>
              <a:t>марта в рамках Года родных языков и народного единства в МБОУ « </a:t>
            </a:r>
            <a:r>
              <a:rPr lang="ru-RU" sz="3600" dirty="0" err="1">
                <a:latin typeface="Times New Roman" panose="02020603050405020304" pitchFamily="18" charset="0"/>
                <a:cs typeface="Times New Roman" panose="02020603050405020304" pitchFamily="18" charset="0"/>
              </a:rPr>
              <a:t>Шугуровская</a:t>
            </a:r>
            <a:r>
              <a:rPr lang="ru-RU" sz="3600" dirty="0">
                <a:latin typeface="Times New Roman" panose="02020603050405020304" pitchFamily="18" charset="0"/>
                <a:cs typeface="Times New Roman" panose="02020603050405020304" pitchFamily="18" charset="0"/>
              </a:rPr>
              <a:t> СОШ имени В. П. Чкалова» учащиеся 10 класса приняли участие в мастер- классе « Татарские национальные блюда». Под руководством учителя технологии </a:t>
            </a:r>
            <a:r>
              <a:rPr lang="ru-RU" sz="3600" dirty="0" err="1">
                <a:latin typeface="Times New Roman" panose="02020603050405020304" pitchFamily="18" charset="0"/>
                <a:cs typeface="Times New Roman" panose="02020603050405020304" pitchFamily="18" charset="0"/>
              </a:rPr>
              <a:t>Фасыховой</a:t>
            </a:r>
            <a:r>
              <a:rPr lang="ru-RU" sz="3600" dirty="0">
                <a:latin typeface="Times New Roman" panose="02020603050405020304" pitchFamily="18" charset="0"/>
                <a:cs typeface="Times New Roman" panose="02020603050405020304" pitchFamily="18" charset="0"/>
              </a:rPr>
              <a:t> Г. Н. ребята познакомились с национальными блюдами татарского народа и испекли «</a:t>
            </a:r>
            <a:r>
              <a:rPr lang="ru-RU" sz="3600" dirty="0" err="1">
                <a:latin typeface="Times New Roman" panose="02020603050405020304" pitchFamily="18" charset="0"/>
                <a:cs typeface="Times New Roman" panose="02020603050405020304" pitchFamily="18" charset="0"/>
              </a:rPr>
              <a:t>Чак-чак</a:t>
            </a:r>
            <a:r>
              <a:rPr lang="ru-RU" sz="3600" dirty="0">
                <a:latin typeface="Times New Roman" panose="02020603050405020304" pitchFamily="18" charset="0"/>
                <a:cs typeface="Times New Roman" panose="02020603050405020304" pitchFamily="18" charset="0"/>
              </a:rPr>
              <a:t>». Секретами мастерства в выпечки </a:t>
            </a:r>
            <a:r>
              <a:rPr lang="ru-RU" sz="3600" dirty="0" err="1">
                <a:latin typeface="Times New Roman" panose="02020603050405020304" pitchFamily="18" charset="0"/>
                <a:cs typeface="Times New Roman" panose="02020603050405020304" pitchFamily="18" charset="0"/>
              </a:rPr>
              <a:t>Чак-чака</a:t>
            </a:r>
            <a:r>
              <a:rPr lang="ru-RU" sz="3600" dirty="0">
                <a:latin typeface="Times New Roman" panose="02020603050405020304" pitchFamily="18" charset="0"/>
                <a:cs typeface="Times New Roman" panose="02020603050405020304" pitchFamily="18" charset="0"/>
              </a:rPr>
              <a:t> поделилась с ученицами повар нашей столовой </a:t>
            </a:r>
            <a:r>
              <a:rPr lang="ru-RU" sz="3600" dirty="0" err="1">
                <a:latin typeface="Times New Roman" panose="02020603050405020304" pitchFamily="18" charset="0"/>
                <a:cs typeface="Times New Roman" panose="02020603050405020304" pitchFamily="18" charset="0"/>
              </a:rPr>
              <a:t>Вафина</a:t>
            </a:r>
            <a:r>
              <a:rPr lang="ru-RU" sz="3600" dirty="0">
                <a:latin typeface="Times New Roman" panose="02020603050405020304" pitchFamily="18" charset="0"/>
                <a:cs typeface="Times New Roman" panose="02020603050405020304" pitchFamily="18" charset="0"/>
              </a:rPr>
              <a:t> Л.</a:t>
            </a:r>
          </a:p>
          <a:p>
            <a:pPr marL="0" indent="0" algn="just">
              <a:buNone/>
            </a:pPr>
            <a:r>
              <a:rPr lang="ru-RU" sz="3600" dirty="0" smtClean="0">
                <a:latin typeface="Times New Roman" panose="02020603050405020304" pitchFamily="18" charset="0"/>
                <a:cs typeface="Times New Roman" panose="02020603050405020304" pitchFamily="18" charset="0"/>
              </a:rPr>
              <a:t>Цель</a:t>
            </a:r>
            <a:r>
              <a:rPr lang="ru-RU" sz="3600" dirty="0">
                <a:latin typeface="Times New Roman" panose="02020603050405020304" pitchFamily="18" charset="0"/>
                <a:cs typeface="Times New Roman" panose="02020603050405020304" pitchFamily="18" charset="0"/>
              </a:rPr>
              <a:t>: изучение особенностей татарской национальной кухни; обучение учеников приготовлению национального блюда.</a:t>
            </a:r>
          </a:p>
          <a:p>
            <a:pPr marL="0" indent="0" algn="just">
              <a:buNone/>
            </a:pPr>
            <a:r>
              <a:rPr lang="ru-RU" sz="3600" dirty="0" smtClean="0">
                <a:latin typeface="Times New Roman" panose="02020603050405020304" pitchFamily="18" charset="0"/>
                <a:cs typeface="Times New Roman" panose="02020603050405020304" pitchFamily="18" charset="0"/>
              </a:rPr>
              <a:t>Кулинарное </a:t>
            </a:r>
            <a:r>
              <a:rPr lang="ru-RU" sz="3600" dirty="0">
                <a:latin typeface="Times New Roman" panose="02020603050405020304" pitchFamily="18" charset="0"/>
                <a:cs typeface="Times New Roman" panose="02020603050405020304" pitchFamily="18" charset="0"/>
              </a:rPr>
              <a:t>искусство татарского народа богато своими национальными и культурными традициями, уходящими в глубь веков. В процессе многовековой истории сложилась оригинальная национальная кухня, сохранившая свои самобытные черты до наших дней.</a:t>
            </a:r>
          </a:p>
          <a:p>
            <a:pPr marL="0" indent="0" algn="just">
              <a:buNone/>
            </a:pPr>
            <a:r>
              <a:rPr lang="ru-RU" sz="3600" dirty="0" smtClean="0">
                <a:latin typeface="Times New Roman" panose="02020603050405020304" pitchFamily="18" charset="0"/>
                <a:cs typeface="Times New Roman" panose="02020603050405020304" pitchFamily="18" charset="0"/>
              </a:rPr>
              <a:t>Её </a:t>
            </a:r>
            <a:r>
              <a:rPr lang="ru-RU" sz="3600" dirty="0">
                <a:latin typeface="Times New Roman" panose="02020603050405020304" pitchFamily="18" charset="0"/>
                <a:cs typeface="Times New Roman" panose="02020603050405020304" pitchFamily="18" charset="0"/>
              </a:rPr>
              <a:t>своеобразие тесно связано с социально-экономическими, природными условиями жизни народа, особенностями его этнической истории.</a:t>
            </a:r>
          </a:p>
          <a:p>
            <a:endParaRPr lang="ru-RU" dirty="0"/>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7</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145907"/>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1131590"/>
            <a:ext cx="1537200" cy="273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3784" y="3435846"/>
            <a:ext cx="2469397" cy="153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45250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5112568" cy="857250"/>
          </a:xfrm>
        </p:spPr>
        <p:txBody>
          <a:bodyPr>
            <a:noAutofit/>
          </a:bodyPr>
          <a:lstStyle/>
          <a:p>
            <a:pPr lvl="0" fontAlgn="base">
              <a:lnSpc>
                <a:spcPct val="115000"/>
              </a:lnSpc>
              <a:spcBef>
                <a:spcPct val="20000"/>
              </a:spcBef>
            </a:pPr>
            <a:r>
              <a:rPr lang="ru-RU" sz="1400" dirty="0" err="1">
                <a:solidFill>
                  <a:srgbClr val="000000"/>
                </a:solidFill>
                <a:latin typeface="Times New Roman" panose="02020603050405020304" pitchFamily="18" charset="0"/>
                <a:ea typeface="Times New Roman"/>
                <a:cs typeface="Times New Roman" panose="02020603050405020304" pitchFamily="18" charset="0"/>
              </a:rPr>
              <a:t>Интеллектуаль</a:t>
            </a:r>
            <a:r>
              <a:rPr lang="ru-RU" sz="1400" dirty="0">
                <a:solidFill>
                  <a:srgbClr val="000000"/>
                </a:solidFill>
                <a:latin typeface="Times New Roman" panose="02020603050405020304" pitchFamily="18" charset="0"/>
                <a:ea typeface="Times New Roman"/>
                <a:cs typeface="Times New Roman" panose="02020603050405020304" pitchFamily="18" charset="0"/>
              </a:rPr>
              <a:t> </a:t>
            </a:r>
            <a:r>
              <a:rPr lang="ru-RU" sz="1400" dirty="0" err="1">
                <a:solidFill>
                  <a:srgbClr val="000000"/>
                </a:solidFill>
                <a:latin typeface="Times New Roman" panose="02020603050405020304" pitchFamily="18" charset="0"/>
                <a:ea typeface="Times New Roman"/>
                <a:cs typeface="Times New Roman" panose="02020603050405020304" pitchFamily="18" charset="0"/>
              </a:rPr>
              <a:t>уен</a:t>
            </a:r>
            <a:r>
              <a:rPr lang="ru-RU" sz="1400" dirty="0">
                <a:solidFill>
                  <a:srgbClr val="000000"/>
                </a:solidFill>
                <a:latin typeface="Times New Roman" panose="02020603050405020304" pitchFamily="18" charset="0"/>
                <a:ea typeface="Times New Roman"/>
                <a:cs typeface="Times New Roman" panose="02020603050405020304" pitchFamily="18" charset="0"/>
              </a:rPr>
              <a:t> «Тел-</a:t>
            </a:r>
            <a:r>
              <a:rPr lang="ru-RU" sz="1400" dirty="0" err="1">
                <a:solidFill>
                  <a:srgbClr val="000000"/>
                </a:solidFill>
                <a:latin typeface="Times New Roman" panose="02020603050405020304" pitchFamily="18" charset="0"/>
                <a:ea typeface="Times New Roman"/>
                <a:cs typeface="Times New Roman" panose="02020603050405020304" pitchFamily="18" charset="0"/>
              </a:rPr>
              <a:t>күңелнең</a:t>
            </a:r>
            <a:r>
              <a:rPr lang="ru-RU" sz="1400" dirty="0">
                <a:solidFill>
                  <a:srgbClr val="000000"/>
                </a:solidFill>
                <a:latin typeface="Times New Roman" panose="02020603050405020304" pitchFamily="18" charset="0"/>
                <a:ea typeface="Times New Roman"/>
                <a:cs typeface="Times New Roman" panose="02020603050405020304" pitchFamily="18" charset="0"/>
              </a:rPr>
              <a:t> </a:t>
            </a:r>
            <a:r>
              <a:rPr lang="ru-RU" sz="1400" dirty="0" err="1">
                <a:solidFill>
                  <a:srgbClr val="000000"/>
                </a:solidFill>
                <a:latin typeface="Times New Roman" panose="02020603050405020304" pitchFamily="18" charset="0"/>
                <a:ea typeface="Times New Roman"/>
                <a:cs typeface="Times New Roman" panose="02020603050405020304" pitchFamily="18" charset="0"/>
              </a:rPr>
              <a:t>көзгесе</a:t>
            </a:r>
            <a:r>
              <a:rPr lang="ru-RU" sz="1400" dirty="0" smtClean="0">
                <a:solidFill>
                  <a:srgbClr val="000000"/>
                </a:solidFill>
                <a:latin typeface="Times New Roman" panose="02020603050405020304" pitchFamily="18" charset="0"/>
                <a:ea typeface="Times New Roman"/>
                <a:cs typeface="Times New Roman" panose="02020603050405020304" pitchFamily="18" charset="0"/>
              </a:rPr>
              <a:t>». \ </a:t>
            </a:r>
            <a:r>
              <a:rPr lang="ru-RU" sz="1400" dirty="0">
                <a:solidFill>
                  <a:srgbClr val="000000"/>
                </a:solidFill>
                <a:latin typeface="Times New Roman" panose="02020603050405020304" pitchFamily="18" charset="0"/>
                <a:ea typeface="Times New Roman"/>
                <a:cs typeface="Times New Roman" panose="02020603050405020304" pitchFamily="18" charset="0"/>
              </a:rPr>
              <a:t>Интеллектуальная игра ”Язык-зеркало души”.</a:t>
            </a:r>
            <a:r>
              <a:rPr lang="ru-RU" sz="1400" dirty="0">
                <a:solidFill>
                  <a:prstClr val="black"/>
                </a:solidFill>
                <a:latin typeface="Times New Roman" panose="02020603050405020304" pitchFamily="18" charset="0"/>
                <a:ea typeface="Calibri"/>
                <a:cs typeface="Times New Roman" panose="02020603050405020304" pitchFamily="18" charset="0"/>
              </a:rPr>
              <a:t/>
            </a:r>
            <a:br>
              <a:rPr lang="ru-RU" sz="1400" dirty="0">
                <a:solidFill>
                  <a:prstClr val="black"/>
                </a:solidFill>
                <a:latin typeface="Times New Roman" panose="02020603050405020304" pitchFamily="18" charset="0"/>
                <a:ea typeface="Calibri"/>
                <a:cs typeface="Times New Roman" panose="02020603050405020304" pitchFamily="18" charset="0"/>
              </a:rPr>
            </a:br>
            <a:r>
              <a:rPr lang="ru-RU" sz="1400" dirty="0">
                <a:solidFill>
                  <a:prstClr val="black"/>
                </a:solidFill>
                <a:latin typeface="Times New Roman" panose="02020603050405020304" pitchFamily="18" charset="0"/>
                <a:ea typeface="Calibri"/>
                <a:cs typeface="Times New Roman" panose="02020603050405020304" pitchFamily="18" charset="0"/>
              </a:rPr>
              <a:t/>
            </a:r>
            <a:br>
              <a:rPr lang="ru-RU" sz="1400" dirty="0">
                <a:solidFill>
                  <a:prstClr val="black"/>
                </a:solidFill>
                <a:latin typeface="Times New Roman" panose="02020603050405020304" pitchFamily="18" charset="0"/>
                <a:ea typeface="Calibri"/>
                <a:cs typeface="Times New Roman" panose="02020603050405020304" pitchFamily="18" charset="0"/>
              </a:rPr>
            </a:br>
            <a:endParaRPr lang="ru-RU" sz="1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611560" y="1200151"/>
            <a:ext cx="3884240" cy="3394472"/>
          </a:xfrm>
        </p:spPr>
        <p:txBody>
          <a:bodyPr>
            <a:normAutofit fontScale="32500" lnSpcReduction="20000"/>
          </a:bodyPr>
          <a:lstStyle/>
          <a:p>
            <a:pPr marL="0" indent="0" fontAlgn="base">
              <a:lnSpc>
                <a:spcPct val="115000"/>
              </a:lnSpc>
              <a:spcAft>
                <a:spcPts val="0"/>
              </a:spcAft>
              <a:buNone/>
            </a:pPr>
            <a:r>
              <a:rPr lang="ru-RU" b="1" dirty="0" err="1">
                <a:solidFill>
                  <a:srgbClr val="000000"/>
                </a:solidFill>
                <a:latin typeface="Times New Roman"/>
                <a:ea typeface="Times New Roman"/>
                <a:cs typeface="Times New Roman"/>
              </a:rPr>
              <a:t>Интеллектуаль</a:t>
            </a:r>
            <a:r>
              <a:rPr lang="ru-RU" b="1" dirty="0">
                <a:solidFill>
                  <a:srgbClr val="000000"/>
                </a:solidFill>
                <a:latin typeface="Times New Roman"/>
                <a:ea typeface="Times New Roman"/>
                <a:cs typeface="Times New Roman"/>
              </a:rPr>
              <a:t> </a:t>
            </a:r>
            <a:r>
              <a:rPr lang="ru-RU" b="1" dirty="0" err="1">
                <a:solidFill>
                  <a:srgbClr val="000000"/>
                </a:solidFill>
                <a:latin typeface="Times New Roman"/>
                <a:ea typeface="Times New Roman"/>
                <a:cs typeface="Times New Roman"/>
              </a:rPr>
              <a:t>уен</a:t>
            </a:r>
            <a:r>
              <a:rPr lang="ru-RU" b="1" dirty="0">
                <a:solidFill>
                  <a:srgbClr val="000000"/>
                </a:solidFill>
                <a:latin typeface="Times New Roman"/>
                <a:ea typeface="Times New Roman"/>
                <a:cs typeface="Times New Roman"/>
              </a:rPr>
              <a:t> «Тел-</a:t>
            </a:r>
            <a:r>
              <a:rPr lang="ru-RU" b="1" dirty="0" err="1">
                <a:solidFill>
                  <a:srgbClr val="000000"/>
                </a:solidFill>
                <a:latin typeface="Times New Roman"/>
                <a:ea typeface="Times New Roman"/>
                <a:cs typeface="Times New Roman"/>
              </a:rPr>
              <a:t>күңелнең</a:t>
            </a:r>
            <a:r>
              <a:rPr lang="ru-RU" b="1" dirty="0">
                <a:solidFill>
                  <a:srgbClr val="000000"/>
                </a:solidFill>
                <a:latin typeface="Times New Roman"/>
                <a:ea typeface="Times New Roman"/>
                <a:cs typeface="Times New Roman"/>
              </a:rPr>
              <a:t> </a:t>
            </a:r>
            <a:r>
              <a:rPr lang="ru-RU" b="1" dirty="0" err="1">
                <a:solidFill>
                  <a:srgbClr val="000000"/>
                </a:solidFill>
                <a:latin typeface="Times New Roman"/>
                <a:ea typeface="Times New Roman"/>
                <a:cs typeface="Times New Roman"/>
              </a:rPr>
              <a:t>көзгесе</a:t>
            </a:r>
            <a:r>
              <a:rPr lang="ru-RU" b="1" dirty="0">
                <a:solidFill>
                  <a:srgbClr val="000000"/>
                </a:solidFill>
                <a:latin typeface="Times New Roman"/>
                <a:ea typeface="Times New Roman"/>
                <a:cs typeface="Times New Roman"/>
              </a:rPr>
              <a:t>».</a:t>
            </a:r>
            <a:endParaRPr lang="ru-RU" sz="3600" b="1" dirty="0">
              <a:latin typeface="Calibri"/>
              <a:ea typeface="Calibri"/>
              <a:cs typeface="Times New Roman"/>
            </a:endParaRPr>
          </a:p>
          <a:p>
            <a:pPr marL="0" indent="0" fontAlgn="base">
              <a:lnSpc>
                <a:spcPct val="115000"/>
              </a:lnSpc>
              <a:spcAft>
                <a:spcPts val="0"/>
              </a:spcAft>
              <a:buNone/>
            </a:pPr>
            <a:r>
              <a:rPr lang="ru-RU" dirty="0" err="1">
                <a:solidFill>
                  <a:srgbClr val="000000"/>
                </a:solidFill>
                <a:latin typeface="Times New Roman"/>
                <a:ea typeface="Times New Roman"/>
                <a:cs typeface="Times New Roman"/>
              </a:rPr>
              <a:t>Туган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телләр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халыклар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бердәмлеге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елы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уңаеннан</a:t>
            </a:r>
            <a:r>
              <a:rPr lang="ru-RU" sz="2400" dirty="0">
                <a:solidFill>
                  <a:srgbClr val="000000"/>
                </a:solidFill>
                <a:latin typeface="Times New Roman"/>
                <a:cs typeface="Times New Roman"/>
              </a:rPr>
              <a:t>  </a:t>
            </a:r>
            <a:r>
              <a:rPr lang="ru-RU" sz="2400" dirty="0" err="1">
                <a:solidFill>
                  <a:srgbClr val="000000"/>
                </a:solidFill>
                <a:latin typeface="Times New Roman"/>
                <a:cs typeface="Times New Roman"/>
              </a:rPr>
              <a:t>В.П.Чкалов</a:t>
            </a:r>
            <a:r>
              <a:rPr lang="ru-RU" sz="2400" dirty="0">
                <a:solidFill>
                  <a:srgbClr val="000000"/>
                </a:solidFill>
                <a:latin typeface="Times New Roman"/>
                <a:cs typeface="Times New Roman"/>
              </a:rPr>
              <a:t> </a:t>
            </a:r>
            <a:r>
              <a:rPr lang="ru-RU" sz="2400" dirty="0" err="1">
                <a:solidFill>
                  <a:srgbClr val="000000"/>
                </a:solidFill>
                <a:latin typeface="Times New Roman"/>
                <a:cs typeface="Times New Roman"/>
              </a:rPr>
              <a:t>исемендәге</a:t>
            </a:r>
            <a:r>
              <a:rPr lang="ru-RU" sz="2400" dirty="0">
                <a:solidFill>
                  <a:srgbClr val="000000"/>
                </a:solidFill>
                <a:latin typeface="Times New Roman"/>
                <a:cs typeface="Times New Roman"/>
              </a:rPr>
              <a:t> </a:t>
            </a:r>
            <a:r>
              <a:rPr lang="ru-RU" sz="2400" dirty="0" err="1">
                <a:solidFill>
                  <a:srgbClr val="000000"/>
                </a:solidFill>
                <a:latin typeface="Times New Roman"/>
                <a:cs typeface="Times New Roman"/>
              </a:rPr>
              <a:t>Шөгер</a:t>
            </a:r>
            <a:r>
              <a:rPr lang="ru-RU" sz="2400" dirty="0">
                <a:solidFill>
                  <a:srgbClr val="000000"/>
                </a:solidFill>
                <a:latin typeface="Times New Roman"/>
                <a:cs typeface="Times New Roman"/>
              </a:rPr>
              <a:t> </a:t>
            </a:r>
            <a:r>
              <a:rPr lang="ru-RU" sz="2400" dirty="0" err="1">
                <a:solidFill>
                  <a:srgbClr val="000000"/>
                </a:solidFill>
                <a:latin typeface="Times New Roman"/>
                <a:cs typeface="Times New Roman"/>
              </a:rPr>
              <a:t>урта</a:t>
            </a:r>
            <a:r>
              <a:rPr lang="ru-RU" sz="2400" dirty="0">
                <a:solidFill>
                  <a:srgbClr val="000000"/>
                </a:solidFill>
                <a:latin typeface="Times New Roman"/>
                <a:cs typeface="Times New Roman"/>
              </a:rPr>
              <a:t> </a:t>
            </a:r>
            <a:r>
              <a:rPr lang="ru-RU" sz="2400" dirty="0" err="1">
                <a:solidFill>
                  <a:srgbClr val="000000"/>
                </a:solidFill>
                <a:latin typeface="Times New Roman"/>
                <a:cs typeface="Times New Roman"/>
              </a:rPr>
              <a:t>мәктәбенең</a:t>
            </a:r>
            <a:r>
              <a:rPr lang="ru-RU" sz="2400" dirty="0">
                <a:solidFill>
                  <a:srgbClr val="000000"/>
                </a:solidFill>
                <a:latin typeface="Times New Roman"/>
                <a:cs typeface="Times New Roman"/>
              </a:rPr>
              <a:t> </a:t>
            </a:r>
            <a:r>
              <a:rPr lang="ru-RU" dirty="0">
                <a:solidFill>
                  <a:srgbClr val="000000"/>
                </a:solidFill>
                <a:latin typeface="Times New Roman"/>
                <a:ea typeface="Times New Roman"/>
                <a:cs typeface="Times New Roman"/>
              </a:rPr>
              <a:t>9а </a:t>
            </a:r>
            <a:r>
              <a:rPr lang="ru-RU" dirty="0" err="1">
                <a:solidFill>
                  <a:srgbClr val="000000"/>
                </a:solidFill>
                <a:latin typeface="Times New Roman"/>
                <a:ea typeface="Times New Roman"/>
                <a:cs typeface="Times New Roman"/>
              </a:rPr>
              <a:t>сыйныфында</a:t>
            </a:r>
            <a:r>
              <a:rPr lang="ru-RU" dirty="0">
                <a:solidFill>
                  <a:srgbClr val="000000"/>
                </a:solidFill>
                <a:latin typeface="Times New Roman"/>
                <a:ea typeface="Times New Roman"/>
                <a:cs typeface="Times New Roman"/>
              </a:rPr>
              <a:t> 18 </a:t>
            </a:r>
            <a:r>
              <a:rPr lang="ru-RU" dirty="0" err="1">
                <a:solidFill>
                  <a:srgbClr val="000000"/>
                </a:solidFill>
                <a:latin typeface="Times New Roman"/>
                <a:ea typeface="Times New Roman"/>
                <a:cs typeface="Times New Roman"/>
              </a:rPr>
              <a:t>нче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мартта</a:t>
            </a:r>
            <a:r>
              <a:rPr lang="ru-RU" dirty="0">
                <a:solidFill>
                  <a:srgbClr val="000000"/>
                </a:solidFill>
                <a:latin typeface="Times New Roman"/>
                <a:ea typeface="Times New Roman"/>
                <a:cs typeface="Times New Roman"/>
              </a:rPr>
              <a:t> “Тел-</a:t>
            </a:r>
            <a:r>
              <a:rPr lang="ru-RU" dirty="0" err="1">
                <a:solidFill>
                  <a:srgbClr val="000000"/>
                </a:solidFill>
                <a:latin typeface="Times New Roman"/>
                <a:ea typeface="Times New Roman"/>
                <a:cs typeface="Times New Roman"/>
              </a:rPr>
              <a:t>күңелнең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көзгесе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темасына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интеллектуаль</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үткәрелде</a:t>
            </a:r>
            <a:r>
              <a:rPr lang="ru-RU" dirty="0">
                <a:solidFill>
                  <a:srgbClr val="000000"/>
                </a:solidFill>
                <a:latin typeface="Times New Roman"/>
                <a:ea typeface="Times New Roman"/>
                <a:cs typeface="Times New Roman"/>
              </a:rPr>
              <a:t>.</a:t>
            </a:r>
            <a:endParaRPr lang="ru-RU" sz="3600" dirty="0">
              <a:latin typeface="Calibri"/>
              <a:ea typeface="Calibri"/>
              <a:cs typeface="Times New Roman"/>
            </a:endParaRPr>
          </a:p>
          <a:p>
            <a:pPr marL="0" indent="0" fontAlgn="base">
              <a:lnSpc>
                <a:spcPct val="115000"/>
              </a:lnSpc>
              <a:spcAft>
                <a:spcPts val="0"/>
              </a:spcAft>
              <a:buNone/>
            </a:pPr>
            <a:r>
              <a:rPr lang="ru-RU" dirty="0" err="1">
                <a:solidFill>
                  <a:srgbClr val="000000"/>
                </a:solidFill>
                <a:latin typeface="Times New Roman"/>
                <a:ea typeface="Times New Roman"/>
                <a:cs typeface="Times New Roman"/>
              </a:rPr>
              <a:t>Уенның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максаты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туган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телнең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матурлыгын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байлыгын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әһәмиятен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күрсәтү;туган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телгә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хөрмәт</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тәрбияләү</a:t>
            </a:r>
            <a:r>
              <a:rPr lang="ru-RU" dirty="0">
                <a:solidFill>
                  <a:srgbClr val="000000"/>
                </a:solidFill>
                <a:latin typeface="Times New Roman"/>
                <a:ea typeface="Times New Roman"/>
                <a:cs typeface="Times New Roman"/>
              </a:rPr>
              <a:t>; тел </a:t>
            </a:r>
            <a:r>
              <a:rPr lang="ru-RU" dirty="0" err="1">
                <a:solidFill>
                  <a:srgbClr val="000000"/>
                </a:solidFill>
                <a:latin typeface="Times New Roman"/>
                <a:ea typeface="Times New Roman"/>
                <a:cs typeface="Times New Roman"/>
              </a:rPr>
              <a:t>белән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кызыксыну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танып-белү</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активлыгын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формалаштыру</a:t>
            </a:r>
            <a:r>
              <a:rPr lang="ru-RU" dirty="0">
                <a:solidFill>
                  <a:srgbClr val="000000"/>
                </a:solidFill>
                <a:latin typeface="Times New Roman"/>
                <a:ea typeface="Times New Roman"/>
                <a:cs typeface="Times New Roman"/>
              </a:rPr>
              <a:t>.</a:t>
            </a:r>
            <a:endParaRPr lang="ru-RU" sz="3600" dirty="0">
              <a:latin typeface="Calibri"/>
              <a:ea typeface="Calibri"/>
              <a:cs typeface="Times New Roman"/>
            </a:endParaRPr>
          </a:p>
          <a:p>
            <a:pPr marL="0" indent="0" fontAlgn="base">
              <a:lnSpc>
                <a:spcPct val="115000"/>
              </a:lnSpc>
              <a:spcAft>
                <a:spcPts val="0"/>
              </a:spcAft>
              <a:buNone/>
            </a:pPr>
            <a:r>
              <a:rPr lang="ru-RU" dirty="0" err="1">
                <a:solidFill>
                  <a:srgbClr val="000000"/>
                </a:solidFill>
                <a:latin typeface="Times New Roman"/>
                <a:ea typeface="Times New Roman"/>
                <a:cs typeface="Times New Roman"/>
              </a:rPr>
              <a:t>Уенчыларга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аеруча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чараның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Борынгы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табышмаклар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Искергән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яңа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сүзләр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Тәрҗемә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ит</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этаплары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ошады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барышында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укучылар</a:t>
            </a:r>
            <a:r>
              <a:rPr lang="ru-RU" dirty="0">
                <a:solidFill>
                  <a:srgbClr val="000000"/>
                </a:solidFill>
                <a:latin typeface="Times New Roman"/>
                <a:ea typeface="Times New Roman"/>
                <a:cs typeface="Times New Roman"/>
              </a:rPr>
              <a:t> татар </a:t>
            </a:r>
            <a:r>
              <a:rPr lang="ru-RU" dirty="0" err="1">
                <a:solidFill>
                  <a:srgbClr val="000000"/>
                </a:solidFill>
                <a:latin typeface="Times New Roman"/>
                <a:ea typeface="Times New Roman"/>
                <a:cs typeface="Times New Roman"/>
              </a:rPr>
              <a:t>теленең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никадәр</a:t>
            </a:r>
            <a:r>
              <a:rPr lang="ru-RU" dirty="0">
                <a:solidFill>
                  <a:srgbClr val="000000"/>
                </a:solidFill>
                <a:latin typeface="Times New Roman"/>
                <a:ea typeface="Times New Roman"/>
                <a:cs typeface="Times New Roman"/>
              </a:rPr>
              <a:t> бай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матур</a:t>
            </a:r>
            <a:r>
              <a:rPr lang="ru-RU" dirty="0">
                <a:solidFill>
                  <a:srgbClr val="000000"/>
                </a:solidFill>
                <a:latin typeface="Times New Roman"/>
                <a:ea typeface="Times New Roman"/>
                <a:cs typeface="Times New Roman"/>
              </a:rPr>
              <a:t> тел </a:t>
            </a:r>
            <a:r>
              <a:rPr lang="ru-RU" dirty="0" err="1">
                <a:solidFill>
                  <a:srgbClr val="000000"/>
                </a:solidFill>
                <a:latin typeface="Times New Roman"/>
                <a:ea typeface="Times New Roman"/>
                <a:cs typeface="Times New Roman"/>
              </a:rPr>
              <a:t>булуына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тагын</a:t>
            </a:r>
            <a:r>
              <a:rPr lang="ru-RU" dirty="0">
                <a:solidFill>
                  <a:srgbClr val="000000"/>
                </a:solidFill>
                <a:latin typeface="Times New Roman"/>
                <a:ea typeface="Times New Roman"/>
                <a:cs typeface="Times New Roman"/>
              </a:rPr>
              <a:t> да </a:t>
            </a:r>
            <a:r>
              <a:rPr lang="ru-RU" dirty="0" err="1">
                <a:solidFill>
                  <a:srgbClr val="000000"/>
                </a:solidFill>
                <a:latin typeface="Times New Roman"/>
                <a:ea typeface="Times New Roman"/>
                <a:cs typeface="Times New Roman"/>
              </a:rPr>
              <a:t>ныграк</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инандылар</a:t>
            </a:r>
            <a:r>
              <a:rPr lang="ru-RU" dirty="0">
                <a:solidFill>
                  <a:srgbClr val="000000"/>
                </a:solidFill>
                <a:latin typeface="Times New Roman"/>
                <a:ea typeface="Times New Roman"/>
                <a:cs typeface="Times New Roman"/>
              </a:rPr>
              <a:t>.</a:t>
            </a:r>
            <a:endParaRPr lang="ru-RU" sz="3600"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 </a:t>
            </a:r>
            <a:endParaRPr lang="ru-RU" sz="3600" dirty="0">
              <a:latin typeface="Calibri"/>
              <a:ea typeface="Calibri"/>
              <a:cs typeface="Times New Roman"/>
            </a:endParaRPr>
          </a:p>
          <a:p>
            <a:pPr marL="0" indent="0" fontAlgn="base">
              <a:lnSpc>
                <a:spcPct val="115000"/>
              </a:lnSpc>
              <a:spcAft>
                <a:spcPts val="0"/>
              </a:spcAft>
              <a:buNone/>
            </a:pPr>
            <a:r>
              <a:rPr lang="ru-RU" b="1" dirty="0">
                <a:solidFill>
                  <a:srgbClr val="000000"/>
                </a:solidFill>
                <a:latin typeface="Times New Roman"/>
                <a:ea typeface="Times New Roman"/>
                <a:cs typeface="Times New Roman"/>
              </a:rPr>
              <a:t>Интеллектуальная игра ”Язык-зеркало души”.</a:t>
            </a:r>
            <a:endParaRPr lang="ru-RU" sz="3600" b="1"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В рамках Года родных языков и народного единства 18 марта в</a:t>
            </a:r>
            <a:r>
              <a:rPr lang="ru-RU" sz="2400" dirty="0">
                <a:solidFill>
                  <a:srgbClr val="000000"/>
                </a:solidFill>
                <a:latin typeface="Times New Roman"/>
                <a:cs typeface="Times New Roman"/>
              </a:rPr>
              <a:t> МБОУ « </a:t>
            </a:r>
            <a:r>
              <a:rPr lang="ru-RU" sz="2400" dirty="0" err="1">
                <a:solidFill>
                  <a:srgbClr val="000000"/>
                </a:solidFill>
                <a:latin typeface="Times New Roman"/>
                <a:cs typeface="Times New Roman"/>
              </a:rPr>
              <a:t>Шугуровская</a:t>
            </a:r>
            <a:r>
              <a:rPr lang="ru-RU" sz="2400" dirty="0">
                <a:solidFill>
                  <a:srgbClr val="000000"/>
                </a:solidFill>
                <a:latin typeface="Times New Roman"/>
                <a:cs typeface="Times New Roman"/>
              </a:rPr>
              <a:t> СОШ имени В. П. Чкалова» с учащимися </a:t>
            </a:r>
            <a:r>
              <a:rPr lang="ru-RU" dirty="0">
                <a:solidFill>
                  <a:srgbClr val="000000"/>
                </a:solidFill>
                <a:latin typeface="Times New Roman"/>
                <a:ea typeface="Times New Roman"/>
                <a:cs typeface="Times New Roman"/>
              </a:rPr>
              <a:t>9а классе проведена интеллектуальная игра ”Язык-зеркало души”.</a:t>
            </a:r>
            <a:endParaRPr lang="ru-RU" sz="3600"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Цель мероприятия: раскрытие красоты , богатства и значения родного языка; воспитание уважительного отношения к родной речи; формирование интереса к языку и познавательной активности.</a:t>
            </a:r>
            <a:endParaRPr lang="ru-RU" sz="3600" dirty="0">
              <a:latin typeface="Calibri"/>
              <a:ea typeface="Calibri"/>
              <a:cs typeface="Times New Roman"/>
            </a:endParaRPr>
          </a:p>
          <a:p>
            <a:pPr marL="0" indent="0" fontAlgn="base">
              <a:lnSpc>
                <a:spcPct val="115000"/>
              </a:lnSpc>
              <a:spcAft>
                <a:spcPts val="0"/>
              </a:spcAft>
              <a:buNone/>
            </a:pPr>
            <a:r>
              <a:rPr lang="ru-RU" dirty="0">
                <a:solidFill>
                  <a:srgbClr val="000000"/>
                </a:solidFill>
                <a:latin typeface="Times New Roman"/>
                <a:ea typeface="Times New Roman"/>
                <a:cs typeface="Times New Roman"/>
              </a:rPr>
              <a:t>Особый интерес у учащихся вызвали этапы «Древние загадки», «Устаревшие и новые слова», «Переведи». В ходе игры учащиеся в очередной раз убедились в том, что татарский язык- один из красивых и богатых языков.</a:t>
            </a:r>
            <a:endParaRPr lang="ru-RU" sz="3600" dirty="0">
              <a:effectLst/>
              <a:latin typeface="Calibri"/>
              <a:ea typeface="Calibri"/>
              <a:cs typeface="Times New Roman"/>
            </a:endParaRPr>
          </a:p>
        </p:txBody>
      </p:sp>
      <p:sp>
        <p:nvSpPr>
          <p:cNvPr id="5" name="Номер слайда 4"/>
          <p:cNvSpPr>
            <a:spLocks noGrp="1"/>
          </p:cNvSpPr>
          <p:nvPr>
            <p:ph type="sldNum" sz="quarter" idx="12"/>
          </p:nvPr>
        </p:nvSpPr>
        <p:spPr/>
        <p:txBody>
          <a:bodyPr/>
          <a:lstStyle/>
          <a:p>
            <a:fld id="{B19B0651-EE4F-4900-A07F-96A6BFA9D0F0}" type="slidenum">
              <a:rPr lang="ru-RU" smtClean="0"/>
              <a:t>8</a:t>
            </a:fld>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145907"/>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652120" y="1563638"/>
            <a:ext cx="3009601" cy="22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01326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339502"/>
            <a:ext cx="5760640" cy="723726"/>
          </a:xfrm>
        </p:spPr>
        <p:txBody>
          <a:bodyPr>
            <a:normAutofit fontScale="90000"/>
          </a:bodyPr>
          <a:lstStyle/>
          <a:p>
            <a:pPr lvl="0" fontAlgn="base">
              <a:lnSpc>
                <a:spcPct val="115000"/>
              </a:lnSpc>
              <a:spcBef>
                <a:spcPct val="20000"/>
              </a:spcBef>
              <a:spcAft>
                <a:spcPts val="720"/>
              </a:spcAft>
            </a:pPr>
            <a:r>
              <a:rPr lang="ru-RU" sz="1600" dirty="0" smtClean="0">
                <a:solidFill>
                  <a:srgbClr val="000000"/>
                </a:solidFill>
                <a:latin typeface="Times New Roman" panose="02020603050405020304" pitchFamily="18" charset="0"/>
                <a:ea typeface="Times New Roman"/>
                <a:cs typeface="Times New Roman" panose="02020603050405020304" pitchFamily="18" charset="0"/>
              </a:rPr>
              <a:t/>
            </a:r>
            <a:br>
              <a:rPr lang="ru-RU" sz="1600" dirty="0" smtClean="0">
                <a:solidFill>
                  <a:srgbClr val="000000"/>
                </a:solidFill>
                <a:latin typeface="Times New Roman" panose="02020603050405020304" pitchFamily="18" charset="0"/>
                <a:ea typeface="Times New Roman"/>
                <a:cs typeface="Times New Roman" panose="02020603050405020304" pitchFamily="18" charset="0"/>
              </a:rPr>
            </a:br>
            <a:r>
              <a:rPr lang="ru-RU" sz="1600" dirty="0">
                <a:solidFill>
                  <a:srgbClr val="000000"/>
                </a:solidFill>
                <a:latin typeface="Times New Roman" panose="02020603050405020304" pitchFamily="18" charset="0"/>
                <a:ea typeface="Times New Roman"/>
                <a:cs typeface="Times New Roman" panose="02020603050405020304" pitchFamily="18" charset="0"/>
              </a:rPr>
              <a:t/>
            </a:r>
            <a:br>
              <a:rPr lang="ru-RU" sz="1600" dirty="0">
                <a:solidFill>
                  <a:srgbClr val="000000"/>
                </a:solidFill>
                <a:latin typeface="Times New Roman" panose="02020603050405020304" pitchFamily="18" charset="0"/>
                <a:ea typeface="Times New Roman"/>
                <a:cs typeface="Times New Roman" panose="02020603050405020304" pitchFamily="18" charset="0"/>
              </a:rPr>
            </a:br>
            <a:r>
              <a:rPr lang="ru-RU" sz="1600" dirty="0" smtClean="0">
                <a:solidFill>
                  <a:srgbClr val="000000"/>
                </a:solidFill>
                <a:latin typeface="Times New Roman" panose="02020603050405020304" pitchFamily="18" charset="0"/>
                <a:ea typeface="Times New Roman"/>
                <a:cs typeface="Times New Roman" panose="02020603050405020304" pitchFamily="18" charset="0"/>
              </a:rPr>
              <a:t/>
            </a:r>
            <a:br>
              <a:rPr lang="ru-RU" sz="1600" dirty="0" smtClean="0">
                <a:solidFill>
                  <a:srgbClr val="000000"/>
                </a:solidFill>
                <a:latin typeface="Times New Roman" panose="02020603050405020304" pitchFamily="18" charset="0"/>
                <a:ea typeface="Times New Roman"/>
                <a:cs typeface="Times New Roman" panose="02020603050405020304" pitchFamily="18" charset="0"/>
              </a:rPr>
            </a:br>
            <a:r>
              <a:rPr lang="ru-RU" sz="1600" dirty="0" err="1" smtClean="0">
                <a:solidFill>
                  <a:srgbClr val="000000"/>
                </a:solidFill>
                <a:latin typeface="Times New Roman" panose="02020603050405020304" pitchFamily="18" charset="0"/>
                <a:ea typeface="Times New Roman"/>
                <a:cs typeface="Times New Roman" panose="02020603050405020304" pitchFamily="18" charset="0"/>
              </a:rPr>
              <a:t>Интеллектуаль</a:t>
            </a:r>
            <a:r>
              <a:rPr lang="ru-RU" sz="1600" dirty="0" smtClean="0">
                <a:solidFill>
                  <a:srgbClr val="000000"/>
                </a:solidFill>
                <a:latin typeface="Times New Roman" panose="02020603050405020304" pitchFamily="18" charset="0"/>
                <a:ea typeface="Times New Roman"/>
                <a:cs typeface="Times New Roman" panose="02020603050405020304" pitchFamily="18" charset="0"/>
              </a:rPr>
              <a:t> </a:t>
            </a:r>
            <a:r>
              <a:rPr lang="ru-RU" sz="1600" dirty="0">
                <a:solidFill>
                  <a:srgbClr val="000000"/>
                </a:solidFill>
                <a:latin typeface="Times New Roman" panose="02020603050405020304" pitchFamily="18" charset="0"/>
                <a:ea typeface="Times New Roman"/>
                <a:cs typeface="Times New Roman" panose="02020603050405020304" pitchFamily="18" charset="0"/>
              </a:rPr>
              <a:t>викторина «</a:t>
            </a:r>
            <a:r>
              <a:rPr lang="ru-RU" sz="1600" dirty="0" err="1">
                <a:solidFill>
                  <a:srgbClr val="000000"/>
                </a:solidFill>
                <a:latin typeface="Times New Roman" panose="02020603050405020304" pitchFamily="18" charset="0"/>
                <a:ea typeface="Times New Roman"/>
                <a:cs typeface="Times New Roman" panose="02020603050405020304" pitchFamily="18" charset="0"/>
              </a:rPr>
              <a:t>Газиз</a:t>
            </a:r>
            <a:r>
              <a:rPr lang="ru-RU" sz="1600" dirty="0">
                <a:solidFill>
                  <a:srgbClr val="000000"/>
                </a:solidFill>
                <a:latin typeface="Times New Roman" panose="02020603050405020304" pitchFamily="18" charset="0"/>
                <a:ea typeface="Times New Roman"/>
                <a:cs typeface="Times New Roman" panose="02020603050405020304" pitchFamily="18" charset="0"/>
              </a:rPr>
              <a:t> </a:t>
            </a:r>
            <a:r>
              <a:rPr lang="ru-RU" sz="1600" dirty="0" err="1">
                <a:solidFill>
                  <a:srgbClr val="000000"/>
                </a:solidFill>
                <a:latin typeface="Times New Roman" panose="02020603050405020304" pitchFamily="18" charset="0"/>
                <a:ea typeface="Times New Roman"/>
                <a:cs typeface="Times New Roman" panose="02020603050405020304" pitchFamily="18" charset="0"/>
              </a:rPr>
              <a:t>туган</a:t>
            </a:r>
            <a:r>
              <a:rPr lang="ru-RU" sz="1600" dirty="0">
                <a:solidFill>
                  <a:srgbClr val="000000"/>
                </a:solidFill>
                <a:latin typeface="Times New Roman" panose="02020603050405020304" pitchFamily="18" charset="0"/>
                <a:ea typeface="Times New Roman"/>
                <a:cs typeface="Times New Roman" panose="02020603050405020304" pitchFamily="18" charset="0"/>
              </a:rPr>
              <a:t> </a:t>
            </a:r>
            <a:r>
              <a:rPr lang="ru-RU" sz="1600" dirty="0" err="1">
                <a:solidFill>
                  <a:srgbClr val="000000"/>
                </a:solidFill>
                <a:latin typeface="Times New Roman" panose="02020603050405020304" pitchFamily="18" charset="0"/>
                <a:ea typeface="Times New Roman"/>
                <a:cs typeface="Times New Roman" panose="02020603050405020304" pitchFamily="18" charset="0"/>
              </a:rPr>
              <a:t>телем</a:t>
            </a:r>
            <a:r>
              <a:rPr lang="ru-RU" sz="1600" dirty="0" smtClean="0">
                <a:solidFill>
                  <a:srgbClr val="000000"/>
                </a:solidFill>
                <a:latin typeface="Times New Roman" panose="02020603050405020304" pitchFamily="18" charset="0"/>
                <a:ea typeface="Times New Roman"/>
                <a:cs typeface="Times New Roman" panose="02020603050405020304" pitchFamily="18" charset="0"/>
              </a:rPr>
              <a:t>» \ </a:t>
            </a:r>
            <a:br>
              <a:rPr lang="ru-RU" sz="1600" dirty="0" smtClean="0">
                <a:solidFill>
                  <a:srgbClr val="000000"/>
                </a:solidFill>
                <a:latin typeface="Times New Roman" panose="02020603050405020304" pitchFamily="18" charset="0"/>
                <a:ea typeface="Times New Roman"/>
                <a:cs typeface="Times New Roman" panose="02020603050405020304" pitchFamily="18" charset="0"/>
              </a:rPr>
            </a:br>
            <a:r>
              <a:rPr lang="ru-RU" sz="1600" dirty="0" smtClean="0">
                <a:solidFill>
                  <a:srgbClr val="000000"/>
                </a:solidFill>
                <a:latin typeface="Times New Roman" panose="02020603050405020304" pitchFamily="18" charset="0"/>
                <a:ea typeface="Times New Roman"/>
                <a:cs typeface="Times New Roman" panose="02020603050405020304" pitchFamily="18" charset="0"/>
              </a:rPr>
              <a:t>Интеллектуальная  </a:t>
            </a:r>
            <a:r>
              <a:rPr lang="ru-RU" sz="1600" dirty="0">
                <a:solidFill>
                  <a:srgbClr val="000000"/>
                </a:solidFill>
                <a:latin typeface="Times New Roman" panose="02020603050405020304" pitchFamily="18" charset="0"/>
                <a:ea typeface="Times New Roman"/>
                <a:cs typeface="Times New Roman" panose="02020603050405020304" pitchFamily="18" charset="0"/>
              </a:rPr>
              <a:t>викторина «</a:t>
            </a:r>
            <a:r>
              <a:rPr lang="ru-RU" sz="1600" dirty="0" err="1">
                <a:solidFill>
                  <a:srgbClr val="000000"/>
                </a:solidFill>
                <a:latin typeface="Times New Roman" panose="02020603050405020304" pitchFamily="18" charset="0"/>
                <a:ea typeface="Times New Roman"/>
                <a:cs typeface="Times New Roman" panose="02020603050405020304" pitchFamily="18" charset="0"/>
              </a:rPr>
              <a:t>Газиз</a:t>
            </a:r>
            <a:r>
              <a:rPr lang="ru-RU" sz="1600" dirty="0">
                <a:solidFill>
                  <a:srgbClr val="000000"/>
                </a:solidFill>
                <a:latin typeface="Times New Roman" panose="02020603050405020304" pitchFamily="18" charset="0"/>
                <a:ea typeface="Times New Roman"/>
                <a:cs typeface="Times New Roman" panose="02020603050405020304" pitchFamily="18" charset="0"/>
              </a:rPr>
              <a:t> </a:t>
            </a:r>
            <a:r>
              <a:rPr lang="ru-RU" sz="1600" dirty="0" err="1">
                <a:solidFill>
                  <a:srgbClr val="000000"/>
                </a:solidFill>
                <a:latin typeface="Times New Roman" panose="02020603050405020304" pitchFamily="18" charset="0"/>
                <a:ea typeface="Times New Roman"/>
                <a:cs typeface="Times New Roman" panose="02020603050405020304" pitchFamily="18" charset="0"/>
              </a:rPr>
              <a:t>туган</a:t>
            </a:r>
            <a:r>
              <a:rPr lang="ru-RU" sz="1600" dirty="0">
                <a:solidFill>
                  <a:srgbClr val="000000"/>
                </a:solidFill>
                <a:latin typeface="Times New Roman" panose="02020603050405020304" pitchFamily="18" charset="0"/>
                <a:ea typeface="Times New Roman"/>
                <a:cs typeface="Times New Roman" panose="02020603050405020304" pitchFamily="18" charset="0"/>
              </a:rPr>
              <a:t> </a:t>
            </a:r>
            <a:r>
              <a:rPr lang="ru-RU" sz="1600" dirty="0" err="1">
                <a:solidFill>
                  <a:srgbClr val="000000"/>
                </a:solidFill>
                <a:latin typeface="Times New Roman" panose="02020603050405020304" pitchFamily="18" charset="0"/>
                <a:ea typeface="Times New Roman"/>
                <a:cs typeface="Times New Roman" panose="02020603050405020304" pitchFamily="18" charset="0"/>
              </a:rPr>
              <a:t>телем</a:t>
            </a:r>
            <a:r>
              <a:rPr lang="ru-RU" sz="1600" dirty="0">
                <a:solidFill>
                  <a:srgbClr val="000000"/>
                </a:solidFill>
                <a:latin typeface="Times New Roman" panose="02020603050405020304" pitchFamily="18" charset="0"/>
                <a:ea typeface="Times New Roman"/>
                <a:cs typeface="Times New Roman" panose="02020603050405020304" pitchFamily="18" charset="0"/>
              </a:rPr>
              <a:t>»</a:t>
            </a:r>
            <a:r>
              <a:rPr lang="ru-RU" sz="1600" dirty="0">
                <a:solidFill>
                  <a:prstClr val="black"/>
                </a:solidFill>
                <a:latin typeface="Times New Roman" panose="02020603050405020304" pitchFamily="18" charset="0"/>
                <a:ea typeface="Calibri"/>
                <a:cs typeface="Times New Roman" panose="02020603050405020304" pitchFamily="18" charset="0"/>
              </a:rPr>
              <a:t/>
            </a:r>
            <a:br>
              <a:rPr lang="ru-RU" sz="1600" dirty="0">
                <a:solidFill>
                  <a:prstClr val="black"/>
                </a:solidFill>
                <a:latin typeface="Times New Roman" panose="02020603050405020304" pitchFamily="18" charset="0"/>
                <a:ea typeface="Calibri"/>
                <a:cs typeface="Times New Roman" panose="02020603050405020304" pitchFamily="18" charset="0"/>
              </a:rPr>
            </a:br>
            <a:r>
              <a:rPr lang="ru-RU" sz="1400" b="0" dirty="0">
                <a:solidFill>
                  <a:prstClr val="black"/>
                </a:solidFill>
                <a:latin typeface="Calibri"/>
                <a:ea typeface="Calibri"/>
                <a:cs typeface="Times New Roman"/>
              </a:rPr>
              <a:t/>
            </a:r>
            <a:br>
              <a:rPr lang="ru-RU" sz="1400" b="0" dirty="0">
                <a:solidFill>
                  <a:prstClr val="black"/>
                </a:solidFill>
                <a:latin typeface="Calibri"/>
                <a:ea typeface="Calibri"/>
                <a:cs typeface="Times New Roman"/>
              </a:rPr>
            </a:br>
            <a:endParaRPr lang="ru-RU" dirty="0"/>
          </a:p>
        </p:txBody>
      </p:sp>
      <p:sp>
        <p:nvSpPr>
          <p:cNvPr id="3" name="Объект 2"/>
          <p:cNvSpPr>
            <a:spLocks noGrp="1"/>
          </p:cNvSpPr>
          <p:nvPr>
            <p:ph sz="half" idx="1"/>
          </p:nvPr>
        </p:nvSpPr>
        <p:spPr>
          <a:xfrm>
            <a:off x="611560" y="1200151"/>
            <a:ext cx="3884240" cy="3394472"/>
          </a:xfrm>
        </p:spPr>
        <p:txBody>
          <a:bodyPr>
            <a:normAutofit fontScale="40000" lnSpcReduction="20000"/>
          </a:bodyPr>
          <a:lstStyle/>
          <a:p>
            <a:pPr marL="0" indent="0" fontAlgn="base">
              <a:lnSpc>
                <a:spcPct val="120000"/>
              </a:lnSpc>
              <a:spcBef>
                <a:spcPts val="0"/>
              </a:spcBef>
              <a:buNone/>
            </a:pPr>
            <a:r>
              <a:rPr lang="ru-RU" dirty="0" err="1">
                <a:solidFill>
                  <a:srgbClr val="000000"/>
                </a:solidFill>
                <a:latin typeface="Times New Roman"/>
                <a:ea typeface="Times New Roman"/>
                <a:cs typeface="Times New Roman"/>
              </a:rPr>
              <a:t>Интеллектуаль</a:t>
            </a:r>
            <a:r>
              <a:rPr lang="ru-RU" dirty="0">
                <a:solidFill>
                  <a:srgbClr val="000000"/>
                </a:solidFill>
                <a:latin typeface="Times New Roman"/>
                <a:ea typeface="Times New Roman"/>
                <a:cs typeface="Times New Roman"/>
              </a:rPr>
              <a:t> викторина «</a:t>
            </a:r>
            <a:r>
              <a:rPr lang="ru-RU" dirty="0" err="1">
                <a:solidFill>
                  <a:srgbClr val="000000"/>
                </a:solidFill>
                <a:latin typeface="Times New Roman"/>
                <a:ea typeface="Times New Roman"/>
                <a:cs typeface="Times New Roman"/>
              </a:rPr>
              <a:t>Газиз</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туган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телем</a:t>
            </a:r>
            <a:r>
              <a:rPr lang="ru-RU" dirty="0">
                <a:solidFill>
                  <a:srgbClr val="000000"/>
                </a:solidFill>
                <a:latin typeface="Times New Roman"/>
                <a:ea typeface="Times New Roman"/>
                <a:cs typeface="Times New Roman"/>
              </a:rPr>
              <a:t>».</a:t>
            </a:r>
            <a:endParaRPr lang="ru-RU" sz="3600" dirty="0">
              <a:latin typeface="Calibri"/>
              <a:ea typeface="Calibri"/>
              <a:cs typeface="Times New Roman"/>
            </a:endParaRPr>
          </a:p>
          <a:p>
            <a:pPr marL="0" indent="0" fontAlgn="base">
              <a:lnSpc>
                <a:spcPct val="120000"/>
              </a:lnSpc>
              <a:spcBef>
                <a:spcPts val="0"/>
              </a:spcBef>
              <a:buNone/>
            </a:pPr>
            <a:r>
              <a:rPr lang="ru-RU" dirty="0" err="1">
                <a:solidFill>
                  <a:srgbClr val="000000"/>
                </a:solidFill>
                <a:latin typeface="Times New Roman"/>
                <a:ea typeface="Times New Roman"/>
                <a:cs typeface="Times New Roman"/>
              </a:rPr>
              <a:t>Туган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телләр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халыклар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бердәмлеге</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елы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уңаеннан</a:t>
            </a:r>
            <a:r>
              <a:rPr lang="ru-RU" sz="2400" dirty="0">
                <a:solidFill>
                  <a:srgbClr val="000000"/>
                </a:solidFill>
                <a:latin typeface="Times New Roman"/>
                <a:cs typeface="Times New Roman"/>
              </a:rPr>
              <a:t>  </a:t>
            </a:r>
            <a:r>
              <a:rPr lang="ru-RU" sz="2400" dirty="0" err="1">
                <a:solidFill>
                  <a:srgbClr val="000000"/>
                </a:solidFill>
                <a:latin typeface="Times New Roman"/>
                <a:cs typeface="Times New Roman"/>
              </a:rPr>
              <a:t>В.П.Чкалов</a:t>
            </a:r>
            <a:r>
              <a:rPr lang="ru-RU" sz="2400" dirty="0">
                <a:solidFill>
                  <a:srgbClr val="000000"/>
                </a:solidFill>
                <a:latin typeface="Times New Roman"/>
                <a:cs typeface="Times New Roman"/>
              </a:rPr>
              <a:t> </a:t>
            </a:r>
            <a:r>
              <a:rPr lang="ru-RU" sz="2400" dirty="0" err="1">
                <a:solidFill>
                  <a:srgbClr val="000000"/>
                </a:solidFill>
                <a:latin typeface="Times New Roman"/>
                <a:cs typeface="Times New Roman"/>
              </a:rPr>
              <a:t>исемендәге</a:t>
            </a:r>
            <a:r>
              <a:rPr lang="ru-RU" sz="2400" dirty="0">
                <a:solidFill>
                  <a:srgbClr val="000000"/>
                </a:solidFill>
                <a:latin typeface="Times New Roman"/>
                <a:cs typeface="Times New Roman"/>
              </a:rPr>
              <a:t> </a:t>
            </a:r>
            <a:r>
              <a:rPr lang="ru-RU" sz="2400" dirty="0" err="1">
                <a:solidFill>
                  <a:srgbClr val="000000"/>
                </a:solidFill>
                <a:latin typeface="Times New Roman"/>
                <a:cs typeface="Times New Roman"/>
              </a:rPr>
              <a:t>Шөгер</a:t>
            </a:r>
            <a:r>
              <a:rPr lang="ru-RU" sz="2400" dirty="0">
                <a:solidFill>
                  <a:srgbClr val="000000"/>
                </a:solidFill>
                <a:latin typeface="Times New Roman"/>
                <a:cs typeface="Times New Roman"/>
              </a:rPr>
              <a:t> </a:t>
            </a:r>
            <a:r>
              <a:rPr lang="ru-RU" sz="2400" dirty="0" err="1">
                <a:solidFill>
                  <a:srgbClr val="000000"/>
                </a:solidFill>
                <a:latin typeface="Times New Roman"/>
                <a:cs typeface="Times New Roman"/>
              </a:rPr>
              <a:t>урта</a:t>
            </a:r>
            <a:r>
              <a:rPr lang="ru-RU" sz="2400" dirty="0">
                <a:solidFill>
                  <a:srgbClr val="000000"/>
                </a:solidFill>
                <a:latin typeface="Times New Roman"/>
                <a:cs typeface="Times New Roman"/>
              </a:rPr>
              <a:t> </a:t>
            </a:r>
            <a:r>
              <a:rPr lang="ru-RU" sz="2400" dirty="0" err="1">
                <a:solidFill>
                  <a:srgbClr val="000000"/>
                </a:solidFill>
                <a:latin typeface="Times New Roman"/>
                <a:cs typeface="Times New Roman"/>
              </a:rPr>
              <a:t>мәктәбенең</a:t>
            </a:r>
            <a:r>
              <a:rPr lang="ru-RU" sz="2400" dirty="0">
                <a:solidFill>
                  <a:srgbClr val="000000"/>
                </a:solidFill>
                <a:latin typeface="Times New Roman"/>
                <a:cs typeface="Times New Roman"/>
              </a:rPr>
              <a:t>  4Б </a:t>
            </a:r>
            <a:r>
              <a:rPr lang="ru-RU" sz="2400" dirty="0" err="1">
                <a:solidFill>
                  <a:srgbClr val="000000"/>
                </a:solidFill>
                <a:latin typeface="Times New Roman"/>
                <a:cs typeface="Times New Roman"/>
              </a:rPr>
              <a:t>сыйныфында</a:t>
            </a:r>
            <a:r>
              <a:rPr lang="ru-RU" sz="2400" dirty="0">
                <a:solidFill>
                  <a:srgbClr val="000000"/>
                </a:solidFill>
                <a:latin typeface="Times New Roman"/>
                <a:cs typeface="Times New Roman"/>
              </a:rPr>
              <a:t>  </a:t>
            </a:r>
            <a:r>
              <a:rPr lang="ru-RU" dirty="0" err="1">
                <a:solidFill>
                  <a:srgbClr val="000000"/>
                </a:solidFill>
                <a:latin typeface="Times New Roman"/>
                <a:ea typeface="Times New Roman"/>
                <a:cs typeface="Times New Roman"/>
              </a:rPr>
              <a:t>интеллектауль</a:t>
            </a:r>
            <a:r>
              <a:rPr lang="ru-RU" dirty="0">
                <a:solidFill>
                  <a:srgbClr val="000000"/>
                </a:solidFill>
                <a:latin typeface="Times New Roman"/>
                <a:ea typeface="Times New Roman"/>
                <a:cs typeface="Times New Roman"/>
              </a:rPr>
              <a:t> викторина </a:t>
            </a:r>
            <a:r>
              <a:rPr lang="ru-RU" dirty="0" err="1">
                <a:solidFill>
                  <a:srgbClr val="000000"/>
                </a:solidFill>
                <a:latin typeface="Times New Roman"/>
                <a:ea typeface="Times New Roman"/>
                <a:cs typeface="Times New Roman"/>
              </a:rPr>
              <a:t>үткәрелде</a:t>
            </a:r>
            <a:r>
              <a:rPr lang="ru-RU" dirty="0">
                <a:solidFill>
                  <a:srgbClr val="000000"/>
                </a:solidFill>
                <a:latin typeface="Times New Roman"/>
                <a:ea typeface="Times New Roman"/>
                <a:cs typeface="Times New Roman"/>
              </a:rPr>
              <a:t>.  Викторина татар </a:t>
            </a:r>
            <a:r>
              <a:rPr lang="ru-RU" dirty="0" err="1">
                <a:solidFill>
                  <a:srgbClr val="000000"/>
                </a:solidFill>
                <a:latin typeface="Times New Roman"/>
                <a:ea typeface="Times New Roman"/>
                <a:cs typeface="Times New Roman"/>
              </a:rPr>
              <a:t>балаларының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үз</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телләрен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саклау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ныгыту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максаты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белән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уздырылды</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Балалар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үз</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телләрен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белергә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сакларга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һәм</a:t>
            </a:r>
            <a:r>
              <a:rPr lang="ru-RU" dirty="0">
                <a:solidFill>
                  <a:srgbClr val="000000"/>
                </a:solidFill>
                <a:latin typeface="Times New Roman"/>
                <a:ea typeface="Times New Roman"/>
                <a:cs typeface="Times New Roman"/>
              </a:rPr>
              <a:t> татар </a:t>
            </a:r>
            <a:r>
              <a:rPr lang="ru-RU" dirty="0" err="1">
                <a:solidFill>
                  <a:srgbClr val="000000"/>
                </a:solidFill>
                <a:latin typeface="Times New Roman"/>
                <a:ea typeface="Times New Roman"/>
                <a:cs typeface="Times New Roman"/>
              </a:rPr>
              <a:t>телендә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матур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итеп</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сөйләшә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белергә</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тиешләр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Шуның</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өчен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уен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формасында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үткәрелгән</a:t>
            </a:r>
            <a:r>
              <a:rPr lang="ru-RU" dirty="0">
                <a:solidFill>
                  <a:srgbClr val="000000"/>
                </a:solidFill>
                <a:latin typeface="Times New Roman"/>
                <a:ea typeface="Times New Roman"/>
                <a:cs typeface="Times New Roman"/>
              </a:rPr>
              <a:t> викторина </a:t>
            </a:r>
            <a:r>
              <a:rPr lang="ru-RU" dirty="0" err="1">
                <a:solidFill>
                  <a:srgbClr val="000000"/>
                </a:solidFill>
                <a:latin typeface="Times New Roman"/>
                <a:ea typeface="Times New Roman"/>
                <a:cs typeface="Times New Roman"/>
              </a:rPr>
              <a:t>балаларда</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зур</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кызыксыну</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уятты</a:t>
            </a:r>
            <a:r>
              <a:rPr lang="ru-RU" dirty="0">
                <a:solidFill>
                  <a:srgbClr val="000000"/>
                </a:solidFill>
                <a:latin typeface="Times New Roman"/>
                <a:ea typeface="Times New Roman"/>
                <a:cs typeface="Times New Roman"/>
              </a:rPr>
              <a:t>.</a:t>
            </a:r>
            <a:br>
              <a:rPr lang="ru-RU" dirty="0">
                <a:solidFill>
                  <a:srgbClr val="000000"/>
                </a:solidFill>
                <a:latin typeface="Times New Roman"/>
                <a:ea typeface="Times New Roman"/>
                <a:cs typeface="Times New Roman"/>
              </a:rPr>
            </a:br>
            <a:endParaRPr lang="ru-RU" sz="3600" dirty="0">
              <a:latin typeface="Calibri"/>
              <a:ea typeface="Calibri"/>
              <a:cs typeface="Times New Roman"/>
            </a:endParaRPr>
          </a:p>
          <a:p>
            <a:pPr marL="0" indent="0" fontAlgn="base">
              <a:lnSpc>
                <a:spcPct val="120000"/>
              </a:lnSpc>
              <a:spcBef>
                <a:spcPts val="0"/>
              </a:spcBef>
              <a:buNone/>
            </a:pPr>
            <a:r>
              <a:rPr lang="ru-RU" dirty="0">
                <a:solidFill>
                  <a:srgbClr val="000000"/>
                </a:solidFill>
                <a:latin typeface="Times New Roman"/>
                <a:ea typeface="Times New Roman"/>
                <a:cs typeface="Times New Roman"/>
              </a:rPr>
              <a:t>Интеллектуальная  викторина «</a:t>
            </a:r>
            <a:r>
              <a:rPr lang="ru-RU" dirty="0" err="1">
                <a:solidFill>
                  <a:srgbClr val="000000"/>
                </a:solidFill>
                <a:latin typeface="Times New Roman"/>
                <a:ea typeface="Times New Roman"/>
                <a:cs typeface="Times New Roman"/>
              </a:rPr>
              <a:t>Газиз</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туган</a:t>
            </a:r>
            <a:r>
              <a:rPr lang="ru-RU" dirty="0">
                <a:solidFill>
                  <a:srgbClr val="000000"/>
                </a:solidFill>
                <a:latin typeface="Times New Roman"/>
                <a:ea typeface="Times New Roman"/>
                <a:cs typeface="Times New Roman"/>
              </a:rPr>
              <a:t> </a:t>
            </a:r>
            <a:r>
              <a:rPr lang="ru-RU" dirty="0" err="1">
                <a:solidFill>
                  <a:srgbClr val="000000"/>
                </a:solidFill>
                <a:latin typeface="Times New Roman"/>
                <a:ea typeface="Times New Roman"/>
                <a:cs typeface="Times New Roman"/>
              </a:rPr>
              <a:t>телем</a:t>
            </a:r>
            <a:r>
              <a:rPr lang="ru-RU" dirty="0">
                <a:solidFill>
                  <a:srgbClr val="000000"/>
                </a:solidFill>
                <a:latin typeface="Times New Roman"/>
                <a:ea typeface="Times New Roman"/>
                <a:cs typeface="Times New Roman"/>
              </a:rPr>
              <a:t>».</a:t>
            </a:r>
            <a:endParaRPr lang="ru-RU" sz="3600" dirty="0">
              <a:latin typeface="Calibri"/>
              <a:ea typeface="Calibri"/>
              <a:cs typeface="Times New Roman"/>
            </a:endParaRPr>
          </a:p>
          <a:p>
            <a:pPr marL="0" indent="0" fontAlgn="base">
              <a:lnSpc>
                <a:spcPct val="120000"/>
              </a:lnSpc>
              <a:spcBef>
                <a:spcPts val="0"/>
              </a:spcBef>
              <a:buNone/>
            </a:pPr>
            <a:r>
              <a:rPr lang="ru-RU" dirty="0">
                <a:solidFill>
                  <a:srgbClr val="000000"/>
                </a:solidFill>
                <a:latin typeface="Times New Roman"/>
                <a:ea typeface="Times New Roman"/>
                <a:cs typeface="Times New Roman"/>
              </a:rPr>
              <a:t>В рамках Года родных языков и народного единства в</a:t>
            </a:r>
            <a:r>
              <a:rPr lang="ru-RU" sz="2400" dirty="0">
                <a:solidFill>
                  <a:srgbClr val="000000"/>
                </a:solidFill>
                <a:latin typeface="Times New Roman"/>
                <a:cs typeface="Times New Roman"/>
              </a:rPr>
              <a:t> МБОУ « </a:t>
            </a:r>
            <a:r>
              <a:rPr lang="ru-RU" sz="2400" dirty="0" err="1">
                <a:solidFill>
                  <a:srgbClr val="000000"/>
                </a:solidFill>
                <a:latin typeface="Times New Roman"/>
                <a:cs typeface="Times New Roman"/>
              </a:rPr>
              <a:t>Шугуровская</a:t>
            </a:r>
            <a:r>
              <a:rPr lang="ru-RU" sz="2400" dirty="0">
                <a:solidFill>
                  <a:srgbClr val="000000"/>
                </a:solidFill>
                <a:latin typeface="Times New Roman"/>
                <a:cs typeface="Times New Roman"/>
              </a:rPr>
              <a:t> СОШ имени В. П. Чкалова» с учащимися </a:t>
            </a:r>
            <a:r>
              <a:rPr lang="ru-RU" dirty="0">
                <a:solidFill>
                  <a:srgbClr val="000000"/>
                </a:solidFill>
                <a:latin typeface="Times New Roman"/>
                <a:ea typeface="Times New Roman"/>
                <a:cs typeface="Times New Roman"/>
              </a:rPr>
              <a:t>4Б класса проведена интеллектуальная викторина. Викторина проведена с целью сохранения языка и развития интереса к языку у детей. Дети должны знать свой родной </a:t>
            </a:r>
            <a:r>
              <a:rPr lang="ru-RU" dirty="0" err="1">
                <a:solidFill>
                  <a:srgbClr val="000000"/>
                </a:solidFill>
                <a:latin typeface="Times New Roman"/>
                <a:ea typeface="Times New Roman"/>
                <a:cs typeface="Times New Roman"/>
              </a:rPr>
              <a:t>язык,беречь</a:t>
            </a:r>
            <a:r>
              <a:rPr lang="ru-RU" dirty="0">
                <a:solidFill>
                  <a:srgbClr val="000000"/>
                </a:solidFill>
                <a:latin typeface="Times New Roman"/>
                <a:ea typeface="Times New Roman"/>
                <a:cs typeface="Times New Roman"/>
              </a:rPr>
              <a:t> её и красиво разговаривать на родном татарском языке. Викторина проводилась в форме </a:t>
            </a:r>
            <a:r>
              <a:rPr lang="ru-RU" dirty="0" err="1">
                <a:solidFill>
                  <a:srgbClr val="000000"/>
                </a:solidFill>
                <a:latin typeface="Times New Roman"/>
                <a:ea typeface="Times New Roman"/>
                <a:cs typeface="Times New Roman"/>
              </a:rPr>
              <a:t>игры,поэтому</a:t>
            </a:r>
            <a:r>
              <a:rPr lang="ru-RU" dirty="0">
                <a:solidFill>
                  <a:srgbClr val="000000"/>
                </a:solidFill>
                <a:latin typeface="Times New Roman"/>
                <a:ea typeface="Times New Roman"/>
                <a:cs typeface="Times New Roman"/>
              </a:rPr>
              <a:t> вызвала большой интерес у детей.</a:t>
            </a:r>
            <a:endParaRPr lang="ru-RU" sz="3600" dirty="0">
              <a:latin typeface="Calibri"/>
              <a:ea typeface="Calibri"/>
              <a:cs typeface="Times New Roman"/>
            </a:endParaRP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9</a:t>
            </a:fld>
            <a:endParaRPr lang="ru-RU"/>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123478"/>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74616" y="1563638"/>
            <a:ext cx="1691086" cy="22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34012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5574977" cy="493564"/>
          </a:xfrm>
        </p:spPr>
        <p:txBody>
          <a:bodyPr>
            <a:noAutofit/>
          </a:bodyPr>
          <a:lstStyle/>
          <a:p>
            <a:pPr lvl="0">
              <a:spcBef>
                <a:spcPct val="20000"/>
              </a:spcBef>
            </a:pPr>
            <a:r>
              <a:rPr lang="tt-RU" sz="1400" dirty="0" smtClean="0">
                <a:solidFill>
                  <a:srgbClr val="000000"/>
                </a:solidFill>
                <a:latin typeface="Times New Roman" panose="02020603050405020304" pitchFamily="18" charset="0"/>
                <a:ea typeface="+mn-ea"/>
                <a:cs typeface="Times New Roman" panose="02020603050405020304" pitchFamily="18" charset="0"/>
              </a:rPr>
              <a:t/>
            </a:r>
            <a:br>
              <a:rPr lang="tt-RU" sz="1400" dirty="0" smtClean="0">
                <a:solidFill>
                  <a:srgbClr val="000000"/>
                </a:solidFill>
                <a:latin typeface="Times New Roman" panose="02020603050405020304" pitchFamily="18" charset="0"/>
                <a:ea typeface="+mn-ea"/>
                <a:cs typeface="Times New Roman" panose="02020603050405020304" pitchFamily="18" charset="0"/>
              </a:rPr>
            </a:br>
            <a:r>
              <a:rPr lang="tt-RU" sz="1400" dirty="0">
                <a:solidFill>
                  <a:srgbClr val="000000"/>
                </a:solidFill>
                <a:latin typeface="Times New Roman" panose="02020603050405020304" pitchFamily="18" charset="0"/>
                <a:ea typeface="+mn-ea"/>
                <a:cs typeface="Times New Roman" panose="02020603050405020304" pitchFamily="18" charset="0"/>
              </a:rPr>
              <a:t/>
            </a:r>
            <a:br>
              <a:rPr lang="tt-RU" sz="1400" dirty="0">
                <a:solidFill>
                  <a:srgbClr val="000000"/>
                </a:solidFill>
                <a:latin typeface="Times New Roman" panose="02020603050405020304" pitchFamily="18" charset="0"/>
                <a:ea typeface="+mn-ea"/>
                <a:cs typeface="Times New Roman" panose="02020603050405020304" pitchFamily="18" charset="0"/>
              </a:rPr>
            </a:br>
            <a:r>
              <a:rPr lang="tt-RU" sz="1400" dirty="0" smtClean="0">
                <a:solidFill>
                  <a:srgbClr val="000000"/>
                </a:solidFill>
                <a:latin typeface="Times New Roman" panose="02020603050405020304" pitchFamily="18" charset="0"/>
                <a:ea typeface="+mn-ea"/>
                <a:cs typeface="Times New Roman" panose="02020603050405020304" pitchFamily="18" charset="0"/>
              </a:rPr>
              <a:t>Сыйныфтан </a:t>
            </a:r>
            <a:r>
              <a:rPr lang="tt-RU" sz="1400" dirty="0">
                <a:solidFill>
                  <a:srgbClr val="000000"/>
                </a:solidFill>
                <a:latin typeface="Times New Roman" panose="02020603050405020304" pitchFamily="18" charset="0"/>
                <a:ea typeface="+mn-ea"/>
                <a:cs typeface="Times New Roman" panose="02020603050405020304" pitchFamily="18" charset="0"/>
              </a:rPr>
              <a:t>тыш чара. “Күп милләтле туган җирем”. </a:t>
            </a:r>
            <a:r>
              <a:rPr lang="tt-RU" sz="1400" dirty="0" smtClean="0">
                <a:solidFill>
                  <a:srgbClr val="000000"/>
                </a:solidFill>
                <a:latin typeface="Times New Roman" panose="02020603050405020304" pitchFamily="18" charset="0"/>
                <a:ea typeface="+mn-ea"/>
                <a:cs typeface="Times New Roman" panose="02020603050405020304" pitchFamily="18" charset="0"/>
              </a:rPr>
              <a:t>\ </a:t>
            </a:r>
            <a:r>
              <a:rPr lang="ru-RU" sz="1400" dirty="0">
                <a:solidFill>
                  <a:prstClr val="black"/>
                </a:solidFill>
                <a:latin typeface="Times New Roman" panose="02020603050405020304" pitchFamily="18" charset="0"/>
                <a:ea typeface="Times New Roman"/>
                <a:cs typeface="Times New Roman" panose="02020603050405020304" pitchFamily="18" charset="0"/>
              </a:rPr>
              <a:t>Внеклассное мероприятие “Моя многонациональная Родина”.</a:t>
            </a:r>
            <a:br>
              <a:rPr lang="ru-RU" sz="1400" dirty="0">
                <a:solidFill>
                  <a:prstClr val="black"/>
                </a:solidFill>
                <a:latin typeface="Times New Roman" panose="02020603050405020304" pitchFamily="18" charset="0"/>
                <a:ea typeface="Times New Roman"/>
                <a:cs typeface="Times New Roman" panose="02020603050405020304" pitchFamily="18" charset="0"/>
              </a:rPr>
            </a:br>
            <a:r>
              <a:rPr lang="ru-RU" sz="1400" dirty="0">
                <a:solidFill>
                  <a:prstClr val="black"/>
                </a:solidFill>
                <a:latin typeface="Times New Roman" panose="02020603050405020304" pitchFamily="18" charset="0"/>
                <a:ea typeface="Calibri"/>
                <a:cs typeface="Times New Roman" panose="02020603050405020304" pitchFamily="18" charset="0"/>
              </a:rPr>
              <a:t/>
            </a:r>
            <a:br>
              <a:rPr lang="ru-RU" sz="1400" dirty="0">
                <a:solidFill>
                  <a:prstClr val="black"/>
                </a:solidFill>
                <a:latin typeface="Times New Roman" panose="02020603050405020304" pitchFamily="18" charset="0"/>
                <a:ea typeface="Calibri"/>
                <a:cs typeface="Times New Roman" panose="02020603050405020304" pitchFamily="18" charset="0"/>
              </a:rPr>
            </a:br>
            <a:endParaRPr lang="ru-RU" sz="1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611560" y="699542"/>
            <a:ext cx="3884240" cy="2232249"/>
          </a:xfrm>
        </p:spPr>
        <p:txBody>
          <a:bodyPr>
            <a:normAutofit fontScale="25000" lnSpcReduction="20000"/>
          </a:bodyPr>
          <a:lstStyle/>
          <a:p>
            <a:pPr marL="0" indent="0" algn="just">
              <a:lnSpc>
                <a:spcPct val="120000"/>
              </a:lnSpc>
              <a:spcBef>
                <a:spcPts val="0"/>
              </a:spcBef>
              <a:spcAft>
                <a:spcPts val="0"/>
              </a:spcAft>
              <a:buNone/>
            </a:pPr>
            <a:r>
              <a:rPr lang="tt-RU" sz="3600" b="1" dirty="0">
                <a:solidFill>
                  <a:srgbClr val="000000"/>
                </a:solidFill>
                <a:latin typeface="Times New Roman" panose="02020603050405020304" pitchFamily="18" charset="0"/>
                <a:cs typeface="Times New Roman" panose="02020603050405020304" pitchFamily="18" charset="0"/>
              </a:rPr>
              <a:t>Сыйныфтан тыш чара. “Күп милләтле туган җирем”. </a:t>
            </a:r>
            <a:endParaRPr lang="ru-RU" sz="3600" dirty="0">
              <a:latin typeface="Times New Roman" panose="02020603050405020304" pitchFamily="18" charset="0"/>
              <a:ea typeface="Calibri"/>
              <a:cs typeface="Times New Roman" panose="02020603050405020304" pitchFamily="18" charset="0"/>
            </a:endParaRPr>
          </a:p>
          <a:p>
            <a:pPr marL="0" indent="0" algn="just">
              <a:lnSpc>
                <a:spcPct val="120000"/>
              </a:lnSpc>
              <a:spcBef>
                <a:spcPts val="0"/>
              </a:spcBef>
              <a:spcAft>
                <a:spcPts val="0"/>
              </a:spcAft>
              <a:buNone/>
            </a:pPr>
            <a:r>
              <a:rPr lang="tt-RU" sz="3600" dirty="0">
                <a:solidFill>
                  <a:srgbClr val="000000"/>
                </a:solidFill>
                <a:latin typeface="Times New Roman" panose="02020603050405020304" pitchFamily="18" charset="0"/>
                <a:ea typeface="Times New Roman"/>
                <a:cs typeface="Times New Roman" panose="02020603050405020304" pitchFamily="18" charset="0"/>
              </a:rPr>
              <a:t>Туган телләр һәм халыклар бердәмлеге елы уңаеннан</a:t>
            </a:r>
            <a:r>
              <a:rPr lang="tt-RU" sz="3600" dirty="0">
                <a:solidFill>
                  <a:srgbClr val="000000"/>
                </a:solidFill>
                <a:latin typeface="Times New Roman" panose="02020603050405020304" pitchFamily="18" charset="0"/>
                <a:cs typeface="Times New Roman" panose="02020603050405020304" pitchFamily="18" charset="0"/>
              </a:rPr>
              <a:t>  В.П.Чкалов исемендәге Шөгер урта мәктәбенең  2 нче сыйныф укучылары өчен “Күп милләтле туган җирем” исемле сыйныфтан тыш чара үткәрелде. </a:t>
            </a:r>
            <a:endParaRPr lang="ru-RU" sz="3600" dirty="0">
              <a:latin typeface="Times New Roman" panose="02020603050405020304" pitchFamily="18" charset="0"/>
              <a:ea typeface="Calibri"/>
              <a:cs typeface="Times New Roman" panose="02020603050405020304" pitchFamily="18" charset="0"/>
            </a:endParaRPr>
          </a:p>
          <a:p>
            <a:pPr marL="0" indent="0" algn="just">
              <a:lnSpc>
                <a:spcPct val="120000"/>
              </a:lnSpc>
              <a:spcBef>
                <a:spcPts val="0"/>
              </a:spcBef>
              <a:spcAft>
                <a:spcPts val="0"/>
              </a:spcAft>
              <a:buNone/>
            </a:pPr>
            <a:r>
              <a:rPr lang="tt-RU" sz="3600" dirty="0">
                <a:solidFill>
                  <a:srgbClr val="000000"/>
                </a:solidFill>
                <a:latin typeface="Times New Roman" panose="02020603050405020304" pitchFamily="18" charset="0"/>
                <a:cs typeface="Times New Roman" panose="02020603050405020304" pitchFamily="18" charset="0"/>
              </a:rPr>
              <a:t>Чараның максаты: якташ язучы Гәрәй Рәхимнең иҗатына кызыксыну уяту.</a:t>
            </a:r>
            <a:endParaRPr lang="ru-RU" sz="3600" dirty="0">
              <a:latin typeface="Times New Roman" panose="02020603050405020304" pitchFamily="18" charset="0"/>
              <a:ea typeface="Calibri"/>
              <a:cs typeface="Times New Roman" panose="02020603050405020304" pitchFamily="18" charset="0"/>
            </a:endParaRPr>
          </a:p>
          <a:p>
            <a:pPr marL="0" indent="0" algn="just">
              <a:lnSpc>
                <a:spcPct val="120000"/>
              </a:lnSpc>
              <a:spcBef>
                <a:spcPts val="0"/>
              </a:spcBef>
              <a:spcAft>
                <a:spcPts val="0"/>
              </a:spcAft>
              <a:buNone/>
            </a:pPr>
            <a:r>
              <a:rPr lang="tt-RU" sz="3600" dirty="0">
                <a:solidFill>
                  <a:srgbClr val="000000"/>
                </a:solidFill>
                <a:latin typeface="Times New Roman" panose="02020603050405020304" pitchFamily="18" charset="0"/>
                <a:ea typeface="Times New Roman"/>
                <a:cs typeface="Times New Roman" panose="02020603050405020304" pitchFamily="18" charset="0"/>
              </a:rPr>
              <a:t>Шөгер авылы балалар китапханәчесе Загрутдинова С.Н. укучыларны Гәрәй Рәхимнең тормыш юлы һәм иҗаты белән таныштырды. Бүгендә көндә Казан шәһәрендә иҗат итүче Гәрәй Рәхим (Григорий Васильевич Родионов) 1941 елның 15 июлендә Татарстанның Шөгер (хәзерге Лениногорск) районы </a:t>
            </a:r>
            <a:r>
              <a:rPr lang="tt-RU" sz="3600" dirty="0">
                <a:latin typeface="Times New Roman" panose="02020603050405020304" pitchFamily="18" charset="0"/>
                <a:ea typeface="Times New Roman"/>
                <a:cs typeface="Times New Roman" panose="02020603050405020304" pitchFamily="18" charset="0"/>
              </a:rPr>
              <a:t>Аланлык (Федотовка) авылында туган.</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Язучының</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поэзиядә</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дә</a:t>
            </a:r>
            <a:r>
              <a:rPr lang="ru-RU" sz="3600" dirty="0">
                <a:latin typeface="Times New Roman" panose="02020603050405020304" pitchFamily="18" charset="0"/>
                <a:ea typeface="Times New Roman"/>
                <a:cs typeface="Times New Roman" panose="02020603050405020304" pitchFamily="18" charset="0"/>
              </a:rPr>
              <a:t>, проза, драматургия </a:t>
            </a:r>
            <a:r>
              <a:rPr lang="ru-RU" sz="3600" dirty="0" err="1">
                <a:latin typeface="Times New Roman" panose="02020603050405020304" pitchFamily="18" charset="0"/>
                <a:ea typeface="Times New Roman"/>
                <a:cs typeface="Times New Roman" panose="02020603050405020304" pitchFamily="18" charset="0"/>
              </a:rPr>
              <a:t>жанрында</a:t>
            </a:r>
            <a:r>
              <a:rPr lang="ru-RU" sz="3600" dirty="0">
                <a:latin typeface="Times New Roman" panose="02020603050405020304" pitchFamily="18" charset="0"/>
                <a:ea typeface="Times New Roman"/>
                <a:cs typeface="Times New Roman" panose="02020603050405020304" pitchFamily="18" charset="0"/>
              </a:rPr>
              <a:t> да, </a:t>
            </a:r>
            <a:r>
              <a:rPr lang="ru-RU" sz="3600" dirty="0" err="1">
                <a:latin typeface="Times New Roman" panose="02020603050405020304" pitchFamily="18" charset="0"/>
                <a:ea typeface="Times New Roman"/>
                <a:cs typeface="Times New Roman" panose="02020603050405020304" pitchFamily="18" charset="0"/>
              </a:rPr>
              <a:t>балалар</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әдәбияты</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өлкәсендә</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дә</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бердәй</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нәтиҗәле</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иҗат</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итүче</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әдип</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булуын</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сөйләде</a:t>
            </a:r>
            <a:r>
              <a:rPr lang="ru-RU" sz="3600" dirty="0">
                <a:latin typeface="Times New Roman" panose="02020603050405020304" pitchFamily="18" charset="0"/>
                <a:ea typeface="Times New Roman"/>
                <a:cs typeface="Times New Roman" panose="02020603050405020304" pitchFamily="18" charset="0"/>
              </a:rPr>
              <a:t>. Чара  </a:t>
            </a:r>
            <a:r>
              <a:rPr lang="ru-RU" sz="3600" dirty="0" err="1">
                <a:latin typeface="Times New Roman" panose="02020603050405020304" pitchFamily="18" charset="0"/>
                <a:ea typeface="Times New Roman"/>
                <a:cs typeface="Times New Roman" panose="02020603050405020304" pitchFamily="18" charset="0"/>
              </a:rPr>
              <a:t>шигырьләр</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һәм</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биюләр</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белән</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үрелеп</a:t>
            </a:r>
            <a:r>
              <a:rPr lang="ru-RU" sz="3600" dirty="0">
                <a:latin typeface="Times New Roman" panose="02020603050405020304" pitchFamily="18" charset="0"/>
                <a:ea typeface="Times New Roman"/>
                <a:cs typeface="Times New Roman" panose="02020603050405020304" pitchFamily="18" charset="0"/>
              </a:rPr>
              <a:t> барды. </a:t>
            </a:r>
            <a:r>
              <a:rPr lang="ru-RU" sz="3600" dirty="0" err="1">
                <a:latin typeface="Times New Roman" panose="02020603050405020304" pitchFamily="18" charset="0"/>
                <a:ea typeface="Times New Roman"/>
                <a:cs typeface="Times New Roman" panose="02020603050405020304" pitchFamily="18" charset="0"/>
              </a:rPr>
              <a:t>Кичәдә</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яңгыраган</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татарча</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һәм</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русча</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шигырьләр</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Татарстанда</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яшәүче</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милләтләрнең</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дуслыгын</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күрсәтте</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Чарада</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укучылар</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туган</a:t>
            </a:r>
            <a:r>
              <a:rPr lang="ru-RU" sz="3600" dirty="0">
                <a:latin typeface="Times New Roman" panose="02020603050405020304" pitchFamily="18" charset="0"/>
                <a:ea typeface="Times New Roman"/>
                <a:cs typeface="Times New Roman" panose="02020603050405020304" pitchFamily="18" charset="0"/>
              </a:rPr>
              <a:t> тел </a:t>
            </a:r>
            <a:r>
              <a:rPr lang="ru-RU" sz="3600" dirty="0" err="1">
                <a:latin typeface="Times New Roman" panose="02020603050405020304" pitchFamily="18" charset="0"/>
                <a:ea typeface="Times New Roman"/>
                <a:cs typeface="Times New Roman" panose="02020603050405020304" pitchFamily="18" charset="0"/>
              </a:rPr>
              <a:t>турында</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һәм</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Г.Рәхимнең</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шигырьләрен</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яттан</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сөйләделәр</a:t>
            </a:r>
            <a:r>
              <a:rPr lang="ru-RU" sz="3600" dirty="0">
                <a:latin typeface="Times New Roman" panose="02020603050405020304" pitchFamily="18" charset="0"/>
                <a:ea typeface="Times New Roman"/>
                <a:cs typeface="Times New Roman" panose="02020603050405020304" pitchFamily="18" charset="0"/>
              </a:rPr>
              <a:t>, рус </a:t>
            </a:r>
            <a:r>
              <a:rPr lang="ru-RU" sz="3600" dirty="0" err="1">
                <a:latin typeface="Times New Roman" panose="02020603050405020304" pitchFamily="18" charset="0"/>
                <a:ea typeface="Times New Roman"/>
                <a:cs typeface="Times New Roman" panose="02020603050405020304" pitchFamily="18" charset="0"/>
              </a:rPr>
              <a:t>халык</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биюен</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башкардылар</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Әлеге</a:t>
            </a:r>
            <a:r>
              <a:rPr lang="ru-RU" sz="3600" dirty="0">
                <a:latin typeface="Times New Roman" panose="02020603050405020304" pitchFamily="18" charset="0"/>
                <a:ea typeface="Times New Roman"/>
                <a:cs typeface="Times New Roman" panose="02020603050405020304" pitchFamily="18" charset="0"/>
              </a:rPr>
              <a:t> чара “Минем республика-Татарстан” </a:t>
            </a:r>
            <a:r>
              <a:rPr lang="ru-RU" sz="3600" dirty="0" err="1">
                <a:latin typeface="Times New Roman" panose="02020603050405020304" pitchFamily="18" charset="0"/>
                <a:ea typeface="Times New Roman"/>
                <a:cs typeface="Times New Roman" panose="02020603050405020304" pitchFamily="18" charset="0"/>
              </a:rPr>
              <a:t>исемле</a:t>
            </a:r>
            <a:r>
              <a:rPr lang="ru-RU" sz="3600" dirty="0">
                <a:latin typeface="Times New Roman" panose="02020603050405020304" pitchFamily="18" charset="0"/>
                <a:ea typeface="Times New Roman"/>
                <a:cs typeface="Times New Roman" panose="02020603050405020304" pitchFamily="18" charset="0"/>
              </a:rPr>
              <a:t>  </a:t>
            </a:r>
            <a:r>
              <a:rPr lang="ru-RU" sz="3600" dirty="0" err="1">
                <a:latin typeface="Times New Roman" panose="02020603050405020304" pitchFamily="18" charset="0"/>
                <a:ea typeface="Times New Roman"/>
                <a:cs typeface="Times New Roman" panose="02020603050405020304" pitchFamily="18" charset="0"/>
              </a:rPr>
              <a:t>интеллектуаль</a:t>
            </a:r>
            <a:r>
              <a:rPr lang="ru-RU" sz="3600" dirty="0">
                <a:latin typeface="Times New Roman" panose="02020603050405020304" pitchFamily="18" charset="0"/>
                <a:ea typeface="Times New Roman"/>
                <a:cs typeface="Times New Roman" panose="02020603050405020304" pitchFamily="18" charset="0"/>
              </a:rPr>
              <a:t> викторина </a:t>
            </a:r>
            <a:r>
              <a:rPr lang="ru-RU" sz="3600" dirty="0" err="1">
                <a:latin typeface="Times New Roman" panose="02020603050405020304" pitchFamily="18" charset="0"/>
                <a:ea typeface="Times New Roman"/>
                <a:cs typeface="Times New Roman" panose="02020603050405020304" pitchFamily="18" charset="0"/>
              </a:rPr>
              <a:t>белә</a:t>
            </a:r>
            <a:r>
              <a:rPr lang="ru-RU" sz="3600" dirty="0" err="1">
                <a:latin typeface="Times New Roman"/>
                <a:ea typeface="Times New Roman"/>
              </a:rPr>
              <a:t>н</a:t>
            </a:r>
            <a:r>
              <a:rPr lang="ru-RU" sz="3600" dirty="0">
                <a:latin typeface="Times New Roman"/>
                <a:ea typeface="Times New Roman"/>
              </a:rPr>
              <a:t> </a:t>
            </a:r>
            <a:r>
              <a:rPr lang="ru-RU" sz="3600" dirty="0" err="1">
                <a:latin typeface="Times New Roman"/>
                <a:ea typeface="Times New Roman"/>
              </a:rPr>
              <a:t>тәмамланды</a:t>
            </a:r>
            <a:r>
              <a:rPr lang="ru-RU" sz="3600" dirty="0">
                <a:latin typeface="Times New Roman"/>
                <a:ea typeface="Times New Roman"/>
              </a:rPr>
              <a:t>.</a:t>
            </a:r>
          </a:p>
          <a:p>
            <a:endParaRPr lang="ru-RU" dirty="0"/>
          </a:p>
        </p:txBody>
      </p:sp>
      <p:sp>
        <p:nvSpPr>
          <p:cNvPr id="4" name="Объект 3"/>
          <p:cNvSpPr>
            <a:spLocks noGrp="1"/>
          </p:cNvSpPr>
          <p:nvPr>
            <p:ph sz="half" idx="2"/>
          </p:nvPr>
        </p:nvSpPr>
        <p:spPr>
          <a:xfrm>
            <a:off x="4644008" y="1059582"/>
            <a:ext cx="4176464" cy="1872208"/>
          </a:xfrm>
        </p:spPr>
        <p:txBody>
          <a:bodyPr>
            <a:noAutofit/>
          </a:bodyPr>
          <a:lstStyle/>
          <a:p>
            <a:pPr marL="0" indent="0" algn="just">
              <a:spcBef>
                <a:spcPts val="0"/>
              </a:spcBef>
              <a:spcAft>
                <a:spcPts val="0"/>
              </a:spcAft>
              <a:buNone/>
            </a:pPr>
            <a:r>
              <a:rPr lang="ru-RU" sz="900" b="1" dirty="0">
                <a:latin typeface="Times New Roman"/>
                <a:ea typeface="Times New Roman"/>
              </a:rPr>
              <a:t>Внеклассное мероприятие “Моя многонациональная Родина”.</a:t>
            </a:r>
            <a:endParaRPr lang="ru-RU" sz="900" dirty="0">
              <a:latin typeface="Times New Roman"/>
              <a:ea typeface="Times New Roman"/>
            </a:endParaRPr>
          </a:p>
          <a:p>
            <a:pPr marL="0" indent="0" algn="just">
              <a:spcBef>
                <a:spcPts val="0"/>
              </a:spcBef>
              <a:spcAft>
                <a:spcPts val="0"/>
              </a:spcAft>
              <a:buNone/>
            </a:pPr>
            <a:r>
              <a:rPr lang="ru-RU" sz="900" dirty="0">
                <a:solidFill>
                  <a:srgbClr val="000000"/>
                </a:solidFill>
                <a:latin typeface="Times New Roman"/>
                <a:ea typeface="Times New Roman"/>
              </a:rPr>
              <a:t>В рамках Года родных языков и народного единства в</a:t>
            </a:r>
            <a:r>
              <a:rPr lang="ru-RU" sz="900" dirty="0">
                <a:solidFill>
                  <a:srgbClr val="000000"/>
                </a:solidFill>
                <a:latin typeface="Times New Roman"/>
              </a:rPr>
              <a:t> МБОУ « </a:t>
            </a:r>
            <a:r>
              <a:rPr lang="ru-RU" sz="900" dirty="0" err="1">
                <a:solidFill>
                  <a:srgbClr val="000000"/>
                </a:solidFill>
                <a:latin typeface="Times New Roman"/>
              </a:rPr>
              <a:t>Шугуровская</a:t>
            </a:r>
            <a:r>
              <a:rPr lang="ru-RU" sz="900" dirty="0">
                <a:solidFill>
                  <a:srgbClr val="000000"/>
                </a:solidFill>
                <a:latin typeface="Times New Roman"/>
              </a:rPr>
              <a:t> СОШ имени В. П. Чкалова» с учащимися </a:t>
            </a:r>
            <a:r>
              <a:rPr lang="ru-RU" sz="900" dirty="0">
                <a:latin typeface="Times New Roman"/>
                <a:ea typeface="Times New Roman"/>
              </a:rPr>
              <a:t>для учащихся 2 класса </a:t>
            </a:r>
            <a:r>
              <a:rPr lang="tt-RU" sz="900" dirty="0">
                <a:latin typeface="Times New Roman"/>
                <a:ea typeface="Times New Roman"/>
              </a:rPr>
              <a:t>п</a:t>
            </a:r>
            <a:r>
              <a:rPr lang="ru-RU" sz="900" dirty="0" err="1">
                <a:latin typeface="Times New Roman"/>
                <a:ea typeface="Times New Roman"/>
              </a:rPr>
              <a:t>роведено</a:t>
            </a:r>
            <a:r>
              <a:rPr lang="ru-RU" sz="900" dirty="0">
                <a:latin typeface="Times New Roman"/>
                <a:ea typeface="Times New Roman"/>
              </a:rPr>
              <a:t> внеклассное мероприятие “Моя многонациональная Родина”.</a:t>
            </a:r>
          </a:p>
          <a:p>
            <a:pPr marL="0" indent="0" algn="just">
              <a:spcBef>
                <a:spcPts val="0"/>
              </a:spcBef>
              <a:spcAft>
                <a:spcPts val="0"/>
              </a:spcAft>
              <a:buNone/>
            </a:pPr>
            <a:r>
              <a:rPr lang="ru-RU" sz="900" dirty="0">
                <a:latin typeface="Times New Roman"/>
                <a:ea typeface="Calibri"/>
                <a:cs typeface="Times New Roman"/>
              </a:rPr>
              <a:t>Цель мероприятия: пробудить интерес к творчеству писателя-земляка Г</a:t>
            </a:r>
            <a:r>
              <a:rPr lang="tt-RU" sz="900" dirty="0">
                <a:latin typeface="Times New Roman"/>
                <a:ea typeface="Calibri"/>
                <a:cs typeface="Times New Roman"/>
              </a:rPr>
              <a:t>.</a:t>
            </a:r>
            <a:r>
              <a:rPr lang="ru-RU" sz="900" dirty="0">
                <a:latin typeface="Times New Roman"/>
                <a:ea typeface="Calibri"/>
                <a:cs typeface="Times New Roman"/>
              </a:rPr>
              <a:t> </a:t>
            </a:r>
            <a:r>
              <a:rPr lang="ru-RU" sz="900" dirty="0" err="1">
                <a:latin typeface="Times New Roman"/>
                <a:ea typeface="Calibri"/>
                <a:cs typeface="Times New Roman"/>
              </a:rPr>
              <a:t>Рахима</a:t>
            </a:r>
            <a:r>
              <a:rPr lang="ru-RU" sz="900" dirty="0">
                <a:latin typeface="Times New Roman"/>
                <a:ea typeface="Calibri"/>
                <a:cs typeface="Times New Roman"/>
              </a:rPr>
              <a:t>.</a:t>
            </a:r>
            <a:endParaRPr lang="ru-RU" sz="900" dirty="0">
              <a:latin typeface="Calibri"/>
              <a:ea typeface="Calibri"/>
              <a:cs typeface="Times New Roman"/>
            </a:endParaRPr>
          </a:p>
          <a:p>
            <a:pPr marL="0" indent="0" algn="just">
              <a:spcBef>
                <a:spcPts val="0"/>
              </a:spcBef>
              <a:spcAft>
                <a:spcPts val="0"/>
              </a:spcAft>
              <a:buNone/>
            </a:pPr>
            <a:r>
              <a:rPr lang="ru-RU" sz="900" dirty="0">
                <a:latin typeface="Times New Roman"/>
                <a:ea typeface="Calibri"/>
                <a:cs typeface="Times New Roman"/>
              </a:rPr>
              <a:t>Заведующая </a:t>
            </a:r>
            <a:r>
              <a:rPr lang="tt-RU" sz="900" dirty="0">
                <a:latin typeface="Times New Roman"/>
                <a:ea typeface="Calibri"/>
                <a:cs typeface="Times New Roman"/>
              </a:rPr>
              <a:t>Ш</a:t>
            </a:r>
            <a:r>
              <a:rPr lang="ru-RU" sz="900" dirty="0" err="1">
                <a:latin typeface="Times New Roman"/>
                <a:ea typeface="Calibri"/>
                <a:cs typeface="Times New Roman"/>
              </a:rPr>
              <a:t>угуровской</a:t>
            </a:r>
            <a:r>
              <a:rPr lang="ru-RU" sz="900" dirty="0">
                <a:latin typeface="Times New Roman"/>
                <a:ea typeface="Calibri"/>
                <a:cs typeface="Times New Roman"/>
              </a:rPr>
              <a:t> детской библиотекой </a:t>
            </a:r>
            <a:r>
              <a:rPr lang="ru-RU" sz="900" dirty="0" err="1">
                <a:latin typeface="Times New Roman"/>
                <a:ea typeface="Calibri"/>
                <a:cs typeface="Times New Roman"/>
              </a:rPr>
              <a:t>Загрутдинова</a:t>
            </a:r>
            <a:r>
              <a:rPr lang="ru-RU" sz="900" dirty="0">
                <a:latin typeface="Times New Roman"/>
                <a:ea typeface="Calibri"/>
                <a:cs typeface="Times New Roman"/>
              </a:rPr>
              <a:t> С. </a:t>
            </a:r>
            <a:r>
              <a:rPr lang="ru-RU" sz="900" dirty="0" err="1">
                <a:latin typeface="Times New Roman"/>
                <a:ea typeface="Calibri"/>
                <a:cs typeface="Times New Roman"/>
              </a:rPr>
              <a:t>Н.ознакомила</a:t>
            </a:r>
            <a:r>
              <a:rPr lang="ru-RU" sz="900" dirty="0">
                <a:latin typeface="Times New Roman"/>
                <a:ea typeface="Calibri"/>
                <a:cs typeface="Times New Roman"/>
              </a:rPr>
              <a:t> </a:t>
            </a:r>
            <a:r>
              <a:rPr lang="tt-RU" sz="900" dirty="0">
                <a:latin typeface="Times New Roman"/>
                <a:ea typeface="Calibri"/>
                <a:cs typeface="Times New Roman"/>
              </a:rPr>
              <a:t>уча</a:t>
            </a:r>
            <a:r>
              <a:rPr lang="ru-RU" sz="900" dirty="0" err="1">
                <a:latin typeface="Times New Roman"/>
                <a:ea typeface="Calibri"/>
                <a:cs typeface="Times New Roman"/>
              </a:rPr>
              <a:t>щихся</a:t>
            </a:r>
            <a:r>
              <a:rPr lang="ru-RU" sz="900" dirty="0">
                <a:latin typeface="Times New Roman"/>
                <a:ea typeface="Calibri"/>
                <a:cs typeface="Times New Roman"/>
              </a:rPr>
              <a:t> с жизнью и творчеством Г. </a:t>
            </a:r>
            <a:r>
              <a:rPr lang="ru-RU" sz="900" dirty="0" err="1">
                <a:latin typeface="Times New Roman"/>
                <a:ea typeface="Calibri"/>
                <a:cs typeface="Times New Roman"/>
              </a:rPr>
              <a:t>Рахима</a:t>
            </a:r>
            <a:r>
              <a:rPr lang="ru-RU" sz="900" dirty="0">
                <a:latin typeface="Times New Roman"/>
                <a:ea typeface="Calibri"/>
                <a:cs typeface="Times New Roman"/>
              </a:rPr>
              <a:t>. Он родился 15 июля 1941 года в селе </a:t>
            </a:r>
            <a:r>
              <a:rPr lang="ru-RU" sz="900" dirty="0" err="1">
                <a:latin typeface="Times New Roman"/>
                <a:ea typeface="Calibri"/>
                <a:cs typeface="Times New Roman"/>
              </a:rPr>
              <a:t>Аланлык</a:t>
            </a:r>
            <a:r>
              <a:rPr lang="ru-RU" sz="900" dirty="0">
                <a:latin typeface="Times New Roman"/>
                <a:ea typeface="Calibri"/>
                <a:cs typeface="Times New Roman"/>
              </a:rPr>
              <a:t> (</a:t>
            </a:r>
            <a:r>
              <a:rPr lang="ru-RU" sz="900" dirty="0" err="1">
                <a:latin typeface="Times New Roman"/>
                <a:ea typeface="Calibri"/>
                <a:cs typeface="Times New Roman"/>
              </a:rPr>
              <a:t>Федотовка</a:t>
            </a:r>
            <a:r>
              <a:rPr lang="ru-RU" sz="900" dirty="0">
                <a:latin typeface="Times New Roman"/>
                <a:ea typeface="Calibri"/>
                <a:cs typeface="Times New Roman"/>
              </a:rPr>
              <a:t>) </a:t>
            </a:r>
            <a:r>
              <a:rPr lang="ru-RU" sz="900" dirty="0" err="1">
                <a:latin typeface="Times New Roman"/>
                <a:ea typeface="Calibri"/>
                <a:cs typeface="Times New Roman"/>
              </a:rPr>
              <a:t>Шугуровского</a:t>
            </a:r>
            <a:r>
              <a:rPr lang="ru-RU" sz="900" dirty="0">
                <a:latin typeface="Times New Roman"/>
                <a:ea typeface="Calibri"/>
                <a:cs typeface="Times New Roman"/>
              </a:rPr>
              <a:t> (ныне </a:t>
            </a:r>
            <a:r>
              <a:rPr lang="ru-RU" sz="900" dirty="0" err="1">
                <a:latin typeface="Times New Roman"/>
                <a:ea typeface="Calibri"/>
                <a:cs typeface="Times New Roman"/>
              </a:rPr>
              <a:t>Лениногорского</a:t>
            </a:r>
            <a:r>
              <a:rPr lang="ru-RU" sz="900" dirty="0">
                <a:latin typeface="Times New Roman"/>
                <a:ea typeface="Calibri"/>
                <a:cs typeface="Times New Roman"/>
              </a:rPr>
              <a:t>) района Республики Татарстана. Светлана Владимировна  рассказала, что </a:t>
            </a:r>
            <a:r>
              <a:rPr lang="ru-RU" sz="900" dirty="0" err="1">
                <a:latin typeface="Times New Roman"/>
                <a:ea typeface="Calibri"/>
                <a:cs typeface="Times New Roman"/>
              </a:rPr>
              <a:t>Г.Рахим</a:t>
            </a:r>
            <a:r>
              <a:rPr lang="ru-RU" sz="900" dirty="0">
                <a:latin typeface="Times New Roman"/>
                <a:ea typeface="Calibri"/>
                <a:cs typeface="Times New Roman"/>
              </a:rPr>
              <a:t> является писателем как в поэзии, так и в жанре прозы, драматургии, детской литературы. Мероприятие сопровождалось стихами и танцами. Прозвучавшие на мероприятии стихи на татарском и русском языках показали дружбу народов, проживающих в Республике Татарстан. На мероприятии учащиеся рассказывали наизусть о родном языке и стихи Г. </a:t>
            </a:r>
            <a:r>
              <a:rPr lang="ru-RU" sz="900" dirty="0" err="1">
                <a:latin typeface="Times New Roman"/>
                <a:ea typeface="Calibri"/>
                <a:cs typeface="Times New Roman"/>
              </a:rPr>
              <a:t>Рахима</a:t>
            </a:r>
            <a:r>
              <a:rPr lang="ru-RU" sz="900" dirty="0">
                <a:latin typeface="Times New Roman"/>
                <a:ea typeface="Calibri"/>
                <a:cs typeface="Times New Roman"/>
              </a:rPr>
              <a:t>, исполнили русский народный танец «Платочки». Мероприятие завершилось интеллектуальной викториной    ”Моя республика-Татарстан".</a:t>
            </a:r>
            <a:endParaRPr lang="ru-RU" sz="900" dirty="0">
              <a:latin typeface="Calibri"/>
              <a:ea typeface="Calibri"/>
              <a:cs typeface="Times New Roman"/>
            </a:endParaRPr>
          </a:p>
          <a:p>
            <a:endParaRPr lang="ru-RU" sz="900" dirty="0"/>
          </a:p>
        </p:txBody>
      </p:sp>
      <p:sp>
        <p:nvSpPr>
          <p:cNvPr id="5" name="Номер слайда 4"/>
          <p:cNvSpPr>
            <a:spLocks noGrp="1"/>
          </p:cNvSpPr>
          <p:nvPr>
            <p:ph type="sldNum" sz="quarter" idx="12"/>
          </p:nvPr>
        </p:nvSpPr>
        <p:spPr/>
        <p:txBody>
          <a:bodyPr/>
          <a:lstStyle/>
          <a:p>
            <a:fld id="{B19B0651-EE4F-4900-A07F-96A6BFA9D0F0}" type="slidenum">
              <a:rPr lang="ru-RU" smtClean="0"/>
              <a:t>10</a:t>
            </a:fld>
            <a:endParaRPr lang="ru-RU"/>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1875" y="3289933"/>
            <a:ext cx="2249153" cy="153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3306806"/>
            <a:ext cx="1789538" cy="153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3373958"/>
            <a:ext cx="1364683" cy="153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3216294"/>
            <a:ext cx="1422900" cy="189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1749" y="80193"/>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954993"/>
      </p:ext>
    </p:extLst>
  </p:cSld>
  <p:clrMapOvr>
    <a:masterClrMapping/>
  </p:clrMapOvr>
  <p:timing>
    <p:tnLst>
      <p:par>
        <p:cTn id="1" dur="indefinite" restart="never" nodeType="tmRoot"/>
      </p:par>
    </p:tnLst>
  </p:timing>
</p:sld>
</file>

<file path=ppt/theme/theme1.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3018</TotalTime>
  <Words>1934</Words>
  <Application>Microsoft Office PowerPoint</Application>
  <PresentationFormat>Экран (16:9)</PresentationFormat>
  <Paragraphs>104</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2_Тема Office</vt:lpstr>
      <vt:lpstr>    Мәшһүр галим һәм язучы Ризаэтдин Фәхретдин исемендәге төбәкара конференция нәтиҗәләре билгеле булды./Стали известны итоги проведения межрегиональной конференции, приуроченной жизни и творчеству Р.Фахреддина.    </vt:lpstr>
      <vt:lpstr>«Минем яраткан туган телем» /  «Мой любимый родной язык»</vt:lpstr>
      <vt:lpstr>«Тел - халык җаны» / «Язык- душа народа», </vt:lpstr>
      <vt:lpstr>   Чаңгы эстафетасы. / Лыжная эстафета.  </vt:lpstr>
      <vt:lpstr>«Мин туган телемне яратам» / «Я люблю свой родной язык»  </vt:lpstr>
      <vt:lpstr>    Проект эше «Татар язуының барлыкка килү тарихы»  / Проектная работа «История становления татарской письменности»  </vt:lpstr>
      <vt:lpstr>Мастер-класс “Татар милли ризыклары” \ Мастер -класс «Татарские национальные блюда  </vt:lpstr>
      <vt:lpstr>Интеллектуаль уен «Тел-күңелнең көзгесе». \ Интеллектуальная игра ”Язык-зеркало души”.  </vt:lpstr>
      <vt:lpstr>   Интеллектуаль викторина «Газиз туган телем» \  Интеллектуальная  викторина «Газиз туган телем»  </vt:lpstr>
      <vt:lpstr>  Сыйныфтан тыш чара. “Күп милләтле туган җирем”. \ Внеклассное мероприятие “Моя многонациональная Родина”.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Ковалева Валерия Юрьевна</dc:creator>
  <cp:lastModifiedBy>Matrix</cp:lastModifiedBy>
  <cp:revision>381</cp:revision>
  <cp:lastPrinted>2015-10-17T13:35:07Z</cp:lastPrinted>
  <dcterms:created xsi:type="dcterms:W3CDTF">2015-10-13T08:15:21Z</dcterms:created>
  <dcterms:modified xsi:type="dcterms:W3CDTF">2021-03-22T12:33:30Z</dcterms:modified>
</cp:coreProperties>
</file>